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5192" r:id="rId1"/>
    <p:sldMasterId id="2147485194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63" r:id="rId5"/>
    <p:sldId id="258" r:id="rId6"/>
    <p:sldId id="260" r:id="rId7"/>
    <p:sldId id="259" r:id="rId8"/>
    <p:sldId id="261" r:id="rId9"/>
    <p:sldId id="264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mss10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mss10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mss10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mss10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mss10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mss10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mss10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mss10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mss10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5D"/>
    <a:srgbClr val="15154D"/>
    <a:srgbClr val="212179"/>
    <a:srgbClr val="1A1679"/>
    <a:srgbClr val="1F1E73"/>
    <a:srgbClr val="323A98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7" autoAdjust="0"/>
    <p:restoredTop sz="91772" autoAdjust="0"/>
  </p:normalViewPr>
  <p:slideViewPr>
    <p:cSldViewPr>
      <p:cViewPr varScale="1">
        <p:scale>
          <a:sx n="51" d="100"/>
          <a:sy n="51" d="100"/>
        </p:scale>
        <p:origin x="1032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l" defTabSz="965200" eaLnBrk="0" hangingPunct="0">
              <a:buClrTx/>
              <a:buSzTx/>
              <a:buFontTx/>
              <a:buNone/>
              <a:defRPr sz="1200">
                <a:latin typeface="Arial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buClrTx/>
              <a:buSzTx/>
              <a:buFontTx/>
              <a:buNone/>
              <a:defRPr sz="1200">
                <a:latin typeface="Arial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l" defTabSz="965200" eaLnBrk="0" hangingPunct="0">
              <a:buClrTx/>
              <a:buSzTx/>
              <a:buFontTx/>
              <a:buNone/>
              <a:defRPr sz="1200">
                <a:latin typeface="Arial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3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7D8134F-2072-48D1-9655-89C291E2F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51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l" defTabSz="965200" eaLnBrk="0" hangingPunct="0">
              <a:buClrTx/>
              <a:buSzTx/>
              <a:buFontTx/>
              <a:buNone/>
              <a:defRPr sz="1200">
                <a:latin typeface="Chalkboard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buClrTx/>
              <a:buSzTx/>
              <a:buFontTx/>
              <a:buNone/>
              <a:defRPr sz="1200">
                <a:latin typeface="Chalkboard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l" defTabSz="965200" eaLnBrk="0" hangingPunct="0">
              <a:buClrTx/>
              <a:buSzTx/>
              <a:buFontTx/>
              <a:buNone/>
              <a:defRPr sz="1200">
                <a:latin typeface="Chalkboard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Chalkboard" charset="0"/>
                <a:ea typeface="ＭＳ Ｐゴシック" charset="-128"/>
              </a:defRPr>
            </a:lvl1pPr>
          </a:lstStyle>
          <a:p>
            <a:pPr>
              <a:defRPr/>
            </a:pPr>
            <a:fld id="{5688B89F-F951-4998-B8B9-19F76A974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23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71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143000"/>
            <a:ext cx="83216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1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1219200"/>
            <a:ext cx="8305800" cy="685800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9075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1985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2563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563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0767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38200"/>
            <a:ext cx="40767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305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8599" name="Rectangle 5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2E249E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Symbol" charset="2"/>
              <a:ea typeface="ＭＳ Ｐゴシック" charset="-128"/>
            </a:endParaRP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76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93" r:id="rId1"/>
    <p:sldLayoutId id="2147485195" r:id="rId2"/>
    <p:sldLayoutId id="2147485196" r:id="rId3"/>
    <p:sldLayoutId id="2147485197" r:id="rId4"/>
    <p:sldLayoutId id="2147485198" r:id="rId5"/>
    <p:sldLayoutId id="2147485199" r:id="rId6"/>
    <p:sldLayoutId id="2147485200" r:id="rId7"/>
    <p:sldLayoutId id="2147485201" r:id="rId8"/>
    <p:sldLayoutId id="2147485202" r:id="rId9"/>
    <p:sldLayoutId id="2147485203" r:id="rId10"/>
    <p:sldLayoutId id="214748520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2563"/>
            <a:ext cx="822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46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05" r:id="rId1"/>
    <p:sldLayoutId id="2147485206" r:id="rId2"/>
    <p:sldLayoutId id="2147485207" r:id="rId3"/>
    <p:sldLayoutId id="2147485208" r:id="rId4"/>
    <p:sldLayoutId id="2147485209" r:id="rId5"/>
    <p:sldLayoutId id="2147485210" r:id="rId6"/>
    <p:sldLayoutId id="2147485211" r:id="rId7"/>
    <p:sldLayoutId id="2147485212" r:id="rId8"/>
    <p:sldLayoutId id="2147485213" r:id="rId9"/>
    <p:sldLayoutId id="2147485214" r:id="rId10"/>
    <p:sldLayoutId id="214748521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 b="1">
          <a:solidFill>
            <a:srgbClr val="21217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 b="1">
          <a:solidFill>
            <a:srgbClr val="212179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000" b="1">
          <a:solidFill>
            <a:srgbClr val="212179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000" b="1">
          <a:solidFill>
            <a:srgbClr val="212179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000" b="1">
          <a:solidFill>
            <a:srgbClr val="212179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rgbClr val="212179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rgbClr val="212179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rgbClr val="212179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rgbClr val="212179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tworkarchive.com/blog/for-love-or-money-an-art-education-in-today-s-economic-climat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forms.gle/6oiNw3qPkFbq6Svy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Labor Market and Public Policy Implications of Arts Entrepreneurship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934200" cy="3124200"/>
          </a:xfrm>
        </p:spPr>
        <p:txBody>
          <a:bodyPr/>
          <a:lstStyle/>
          <a:p>
            <a:r>
              <a:rPr lang="en-US" dirty="0"/>
              <a:t>Christos A. Makridis</a:t>
            </a:r>
          </a:p>
          <a:p>
            <a:r>
              <a:rPr lang="en-US" dirty="0"/>
              <a:t>Columbia Business School, Stanford University, and Living Opera</a:t>
            </a:r>
          </a:p>
          <a:p>
            <a:endParaRPr lang="en-US" dirty="0"/>
          </a:p>
          <a:p>
            <a:r>
              <a:rPr lang="en-US" dirty="0"/>
              <a:t>Jonathan </a:t>
            </a:r>
            <a:r>
              <a:rPr lang="en-US" dirty="0" err="1"/>
              <a:t>Kuuskoski</a:t>
            </a:r>
            <a:endParaRPr lang="en-US" dirty="0"/>
          </a:p>
          <a:p>
            <a:r>
              <a:rPr lang="en-US" dirty="0"/>
              <a:t>University of Michigan School of Music, Theatre &amp; Dance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he U.S. Department of Education found that after financial aid is subtracted, 7 out of 10 of the most expensive schools are art institutions (9 out of 10 as of 2015!).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The Strategic National Arts Alumni Project (SNAAP) found that 66 percent of recent art school graduates are carrying substantial debt.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According to some </a:t>
            </a:r>
            <a:r>
              <a:rPr lang="en-US" dirty="0">
                <a:hlinkClick r:id="rId2"/>
              </a:rPr>
              <a:t>survey results</a:t>
            </a:r>
            <a:r>
              <a:rPr lang="en-US" dirty="0"/>
              <a:t>, 75% of artists say they need entrepreneurial and business schools, but only 25% say they received the training while in school.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7BB36-3B1B-4374-BD3F-AC58E7809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0836B-9FDD-4DAE-AE98-429BBDF2D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44401E-0305-4744-9A3D-CD074503A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731" y="-23249"/>
            <a:ext cx="9172731" cy="689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82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How have artists fared in the labor market, and what entrepreneurship programs exist for training artists to go out into the marketplace?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How can we help artists through the expansion of non-degree credentials?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3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Artists in the Labor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Using data on over 5.5 million individuals between 2009 and 2019 from the American Community Survey (Census Bureau), we find several major results.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Those with bachelors of arts in fine arts are 1.4 percentage points less likely to be employed, relative to their other bachelor counterparts.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They have 19.5% lower hourly wages.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they are working in an arts occupation, they still earn roughly 1% less, but it is those who have a fine arts degree and work in a non-arts occupation that are especially suffering from a low wage job.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Those with a business administration double major do not have a difference in employment probability, but earn 3.3% more than non-business arts counterparts.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results are controlling for age, race, sex, and occupational differences.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suggest that the problem is concentrated among those who study the arts, but cannot get jobs, and those who do get jobs, but are outside their core field.</a:t>
            </a:r>
          </a:p>
        </p:txBody>
      </p:sp>
    </p:spTree>
    <p:extLst>
      <p:ext uri="{BB962C8B-B14F-4D97-AF65-F5344CB8AC3E}">
        <p14:creationId xmlns:p14="http://schemas.microsoft.com/office/powerpoint/2010/main" val="1575083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Arts Entrepreneurship Certificates/Training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gathered data on the top 185 colleges and 37 music conservatories by hand.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Only 5% of colleges have an arts entrepreneurship certificate, and 11% have any requirements on courses related to arts entrepreneurship.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18% of the music conservatories have an arts entrepreneurship certificate, but 46% have some required courses on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While music conservatories “do better” in offering entrepreneurship training, they are much smaller, retain fewer scholarship options, and provide fewer resources for a full well-rounded education. </a:t>
            </a:r>
            <a:r>
              <a:rPr lang="en-US" u="sng" dirty="0"/>
              <a:t>These patterns highlight the need for greater integration between practitioners and higher education in the arts.</a:t>
            </a:r>
          </a:p>
        </p:txBody>
      </p:sp>
    </p:spTree>
    <p:extLst>
      <p:ext uri="{BB962C8B-B14F-4D97-AF65-F5344CB8AC3E}">
        <p14:creationId xmlns:p14="http://schemas.microsoft.com/office/powerpoint/2010/main" val="186165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Living Opera, we’ve launched a non-degree credential called Beyond Your Big Break where we summarize lessons learned from Soula Parassidis and Norman Reinhardt: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to manage an agent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Financial literacy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Branding and social media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Evaluating contracts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 and more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are building a formal three-part certificate program that includes assessment and virtual interaction to ensure that “graduates” have absorbed the content.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Ultimately, we need more bridges between practitioners and colleges so that those with the actual knowledge and experience about how the arts works in the real-world can work with pedagogues who know more of the theory and have a platform to instruct learners within the confines of a university or conservatory.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41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AB82D-BEF4-415B-8896-C8B0BCAD9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Supplementary Survey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5BC0A-997D-46D0-A48D-FB20E39AD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challenge with existing survey data is that it’s hard to study the mechanisms behind the phenomena – and impossible to drill down to specific areas of the arts.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Living Opera launched the </a:t>
            </a:r>
            <a:r>
              <a:rPr lang="en-US" dirty="0">
                <a:hlinkClick r:id="rId2"/>
              </a:rPr>
              <a:t>Global Well-being Among Artists in 2021 survey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2EC0F9-92E7-47A4-896E-6293C6A1E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575" y="2273157"/>
            <a:ext cx="6800850" cy="458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177164"/>
      </p:ext>
    </p:extLst>
  </p:cSld>
  <p:clrMapOvr>
    <a:masterClrMapping/>
  </p:clrMapOvr>
</p:sld>
</file>

<file path=ppt/theme/theme1.xml><?xml version="1.0" encoding="utf-8"?>
<a:theme xmlns:a="http://schemas.openxmlformats.org/drawingml/2006/main" name="Beamer Template">
  <a:themeElements>
    <a:clrScheme name="Beamer Slides - Title and Outlines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Beamer Slides - Title and Outlines">
      <a:majorFont>
        <a:latin typeface="cmss10"/>
        <a:ea typeface=""/>
        <a:cs typeface="Arial"/>
      </a:majorFont>
      <a:minorFont>
        <a:latin typeface="cmss10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er Slides - Title and Out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amer Slides - Figures and Tables">
  <a:themeElements>
    <a:clrScheme name="Beamer Slides - Figures and Tables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Beamer Slides - Figures and Tab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er Slides - Figures and Tabl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Figures and Tabl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Figures and Tabl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Figures and Tabl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Figures and Tabl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Figures and Tabl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Figures and Tabl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Figures and Tabl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Figures and Tabl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Figures and Tabl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Figures and Tabl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Figures and Tabl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Figures and Tables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eamer Slides - Title and Outlin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Beamer Template</Template>
  <TotalTime>141</TotalTime>
  <Words>628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Chalkboard</vt:lpstr>
      <vt:lpstr>cmss10</vt:lpstr>
      <vt:lpstr>Symbol</vt:lpstr>
      <vt:lpstr>Beamer Template</vt:lpstr>
      <vt:lpstr>Beamer Slides - Figures and Tables</vt:lpstr>
      <vt:lpstr>The Labor Market and Public Policy Implications of Arts Entrepreneurship</vt:lpstr>
      <vt:lpstr>Motivation</vt:lpstr>
      <vt:lpstr>PowerPoint Presentation</vt:lpstr>
      <vt:lpstr>Today’s Goals</vt:lpstr>
      <vt:lpstr>Artists in the Labor Market</vt:lpstr>
      <vt:lpstr>Arts Entrepreneurship Certificates/Training</vt:lpstr>
      <vt:lpstr>Solutions</vt:lpstr>
      <vt:lpstr>Supplementary Survey Evidence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 1</dc:creator>
  <cp:lastModifiedBy>Christos Makridis</cp:lastModifiedBy>
  <cp:revision>23</cp:revision>
  <dcterms:created xsi:type="dcterms:W3CDTF">2011-02-28T18:33:50Z</dcterms:created>
  <dcterms:modified xsi:type="dcterms:W3CDTF">2022-04-21T20:29:35Z</dcterms:modified>
</cp:coreProperties>
</file>