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30"/>
  </p:notesMasterIdLst>
  <p:sldIdLst>
    <p:sldId id="258" r:id="rId2"/>
    <p:sldId id="397" r:id="rId3"/>
    <p:sldId id="387" r:id="rId4"/>
    <p:sldId id="389" r:id="rId5"/>
    <p:sldId id="369" r:id="rId6"/>
    <p:sldId id="368" r:id="rId7"/>
    <p:sldId id="388" r:id="rId8"/>
    <p:sldId id="370" r:id="rId9"/>
    <p:sldId id="371" r:id="rId10"/>
    <p:sldId id="379" r:id="rId11"/>
    <p:sldId id="380" r:id="rId12"/>
    <p:sldId id="381" r:id="rId13"/>
    <p:sldId id="390" r:id="rId14"/>
    <p:sldId id="382" r:id="rId15"/>
    <p:sldId id="376" r:id="rId16"/>
    <p:sldId id="373" r:id="rId17"/>
    <p:sldId id="375" r:id="rId18"/>
    <p:sldId id="400" r:id="rId19"/>
    <p:sldId id="401" r:id="rId20"/>
    <p:sldId id="386" r:id="rId21"/>
    <p:sldId id="391" r:id="rId22"/>
    <p:sldId id="392" r:id="rId23"/>
    <p:sldId id="393" r:id="rId24"/>
    <p:sldId id="383" r:id="rId25"/>
    <p:sldId id="374" r:id="rId26"/>
    <p:sldId id="398" r:id="rId27"/>
    <p:sldId id="396" r:id="rId28"/>
    <p:sldId id="399"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227D"/>
    <a:srgbClr val="072C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8" autoAdjust="0"/>
    <p:restoredTop sz="92653"/>
  </p:normalViewPr>
  <p:slideViewPr>
    <p:cSldViewPr>
      <p:cViewPr varScale="1">
        <p:scale>
          <a:sx n="71" d="100"/>
          <a:sy n="71" d="100"/>
        </p:scale>
        <p:origin x="150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johnskrentny\Library\Containers\com.microsoft.Excel\Data\Library\Application%20Support\Microsoft\Continuing%20Education%20Program%20Comparisons%20Skrentny%2002152018%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'Certificates, Organized by Subj'!$C$1</c:f>
              <c:strCache>
                <c:ptCount val="1"/>
                <c:pt idx="0">
                  <c:v>Total # of Continuing Ed Certificates</c:v>
                </c:pt>
              </c:strCache>
            </c:strRef>
          </c:tx>
          <c:spPr>
            <a:blipFill>
              <a:blip xmlns:r="http://schemas.openxmlformats.org/officeDocument/2006/relationships" r:embed="rId3">
                <a:duotone>
                  <a:schemeClr val="accent1">
                    <a:shade val="22000"/>
                    <a:satMod val="160000"/>
                  </a:schemeClr>
                  <a:schemeClr val="accent1">
                    <a:shade val="45000"/>
                    <a:satMod val="100000"/>
                  </a:schemeClr>
                </a:duotone>
              </a:blip>
              <a:tile tx="0" ty="0" sx="65000" sy="65000" flip="none" algn="ctr"/>
            </a:blipFill>
            <a:ln>
              <a:noFill/>
            </a:ln>
            <a:effectLst>
              <a:outerShdw blurRad="38100" dist="25400" dir="5400000" algn="t" rotWithShape="0">
                <a:srgbClr val="000000">
                  <a:alpha val="50000"/>
                </a:srgbClr>
              </a:outerShdw>
            </a:effectLst>
          </c:spPr>
          <c:invertIfNegative val="0"/>
          <c:dLbls>
            <c:delete val="1"/>
          </c:dLbls>
          <c:cat>
            <c:strRef>
              <c:f>'Certificates, Organized by Subj'!$B$2:$B$16</c:f>
              <c:strCache>
                <c:ptCount val="15"/>
                <c:pt idx="0">
                  <c:v>Columbia</c:v>
                </c:pt>
                <c:pt idx="1">
                  <c:v>CUNY</c:v>
                </c:pt>
                <c:pt idx="2">
                  <c:v>NYU</c:v>
                </c:pt>
                <c:pt idx="3">
                  <c:v>Illinois Institute of Technology</c:v>
                </c:pt>
                <c:pt idx="4">
                  <c:v>Northwestern</c:v>
                </c:pt>
                <c:pt idx="5">
                  <c:v>University of Illinois at Chicago</c:v>
                </c:pt>
                <c:pt idx="6">
                  <c:v>University of Chicago</c:v>
                </c:pt>
                <c:pt idx="7">
                  <c:v>DePaul</c:v>
                </c:pt>
                <c:pt idx="8">
                  <c:v>Loyola</c:v>
                </c:pt>
                <c:pt idx="9">
                  <c:v>Carnegie Mellon University</c:v>
                </c:pt>
                <c:pt idx="10">
                  <c:v>University of Pittsburgh</c:v>
                </c:pt>
                <c:pt idx="11">
                  <c:v>San Diego State University</c:v>
                </c:pt>
                <c:pt idx="12">
                  <c:v>University of California, San Diego</c:v>
                </c:pt>
                <c:pt idx="13">
                  <c:v>University of San Diego</c:v>
                </c:pt>
                <c:pt idx="14">
                  <c:v>University of Washington</c:v>
                </c:pt>
              </c:strCache>
            </c:strRef>
          </c:cat>
          <c:val>
            <c:numRef>
              <c:f>'Certificates, Organized by Subj'!$C$2:$C$16</c:f>
              <c:numCache>
                <c:formatCode>General</c:formatCode>
                <c:ptCount val="15"/>
                <c:pt idx="0">
                  <c:v>17</c:v>
                </c:pt>
                <c:pt idx="1">
                  <c:v>18</c:v>
                </c:pt>
                <c:pt idx="2">
                  <c:v>60</c:v>
                </c:pt>
                <c:pt idx="3">
                  <c:v>32</c:v>
                </c:pt>
                <c:pt idx="4">
                  <c:v>72</c:v>
                </c:pt>
                <c:pt idx="5">
                  <c:v>28</c:v>
                </c:pt>
                <c:pt idx="6">
                  <c:v>9</c:v>
                </c:pt>
                <c:pt idx="7">
                  <c:v>12</c:v>
                </c:pt>
                <c:pt idx="8">
                  <c:v>9</c:v>
                </c:pt>
                <c:pt idx="9">
                  <c:v>36</c:v>
                </c:pt>
                <c:pt idx="10">
                  <c:v>42</c:v>
                </c:pt>
                <c:pt idx="11">
                  <c:v>41</c:v>
                </c:pt>
                <c:pt idx="12">
                  <c:v>96</c:v>
                </c:pt>
                <c:pt idx="13">
                  <c:v>23</c:v>
                </c:pt>
                <c:pt idx="14">
                  <c:v>136</c:v>
                </c:pt>
              </c:numCache>
            </c:numRef>
          </c:val>
          <c:extLst>
            <c:ext xmlns:c16="http://schemas.microsoft.com/office/drawing/2014/chart" uri="{C3380CC4-5D6E-409C-BE32-E72D297353CC}">
              <c16:uniqueId val="{00000000-4F69-254D-B2B4-DC0B582C0F7A}"/>
            </c:ext>
          </c:extLst>
        </c:ser>
        <c:dLbls>
          <c:dLblPos val="inEnd"/>
          <c:showLegendKey val="0"/>
          <c:showVal val="1"/>
          <c:showCatName val="0"/>
          <c:showSerName val="0"/>
          <c:showPercent val="0"/>
          <c:showBubbleSize val="0"/>
        </c:dLbls>
        <c:gapWidth val="100"/>
        <c:overlap val="-24"/>
        <c:axId val="1685069152"/>
        <c:axId val="1682201712"/>
      </c:barChart>
      <c:catAx>
        <c:axId val="16850691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682201712"/>
        <c:crosses val="autoZero"/>
        <c:auto val="1"/>
        <c:lblAlgn val="ctr"/>
        <c:lblOffset val="100"/>
        <c:noMultiLvlLbl val="0"/>
      </c:catAx>
      <c:valAx>
        <c:axId val="168220171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6850691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D6717F-182E-EB4C-AD63-2153B9A6E6C1}" type="datetimeFigureOut">
              <a:rPr lang="en-US" smtClean="0"/>
              <a:t>2/13/2020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6B66F-01B5-374D-ACA9-ACF755D4C04B}" type="slidenum">
              <a:rPr lang="en-US" smtClean="0"/>
              <a:t>‹#›</a:t>
            </a:fld>
            <a:endParaRPr lang="en-US"/>
          </a:p>
        </p:txBody>
      </p:sp>
    </p:spTree>
    <p:extLst>
      <p:ext uri="{BB962C8B-B14F-4D97-AF65-F5344CB8AC3E}">
        <p14:creationId xmlns:p14="http://schemas.microsoft.com/office/powerpoint/2010/main" val="29541386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76B66F-01B5-374D-ACA9-ACF755D4C04B}" type="slidenum">
              <a:rPr lang="en-US" smtClean="0"/>
              <a:t>10</a:t>
            </a:fld>
            <a:endParaRPr lang="en-US"/>
          </a:p>
        </p:txBody>
      </p:sp>
    </p:spTree>
    <p:extLst>
      <p:ext uri="{BB962C8B-B14F-4D97-AF65-F5344CB8AC3E}">
        <p14:creationId xmlns:p14="http://schemas.microsoft.com/office/powerpoint/2010/main" val="2144980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76B66F-01B5-374D-ACA9-ACF755D4C04B}" type="slidenum">
              <a:rPr lang="en-US" smtClean="0"/>
              <a:t>26</a:t>
            </a:fld>
            <a:endParaRPr lang="en-US"/>
          </a:p>
        </p:txBody>
      </p:sp>
    </p:spTree>
    <p:extLst>
      <p:ext uri="{BB962C8B-B14F-4D97-AF65-F5344CB8AC3E}">
        <p14:creationId xmlns:p14="http://schemas.microsoft.com/office/powerpoint/2010/main" val="2785938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rgbClr val="000000"/>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dirty="0"/>
              <a:t>Click to edit Master title style</a:t>
            </a:r>
          </a:p>
        </p:txBody>
      </p:sp>
      <p:sp>
        <p:nvSpPr>
          <p:cNvPr id="15" name="Date Placeholder 13"/>
          <p:cNvSpPr>
            <a:spLocks noGrp="1"/>
          </p:cNvSpPr>
          <p:nvPr>
            <p:ph type="dt" sz="half" idx="10"/>
          </p:nvPr>
        </p:nvSpPr>
        <p:spPr/>
        <p:txBody>
          <a:bodyPr/>
          <a:lstStyle>
            <a:lvl1pPr>
              <a:defRPr>
                <a:solidFill>
                  <a:srgbClr val="000000"/>
                </a:solidFill>
              </a:defRPr>
            </a:lvl1pPr>
          </a:lstStyle>
          <a:p>
            <a:fld id="{24F33D8A-D6DC-6B48-A96F-F2EA80B9227A}" type="datetimeFigureOut">
              <a:rPr lang="en-US" smtClean="0"/>
              <a:pPr/>
              <a:t>2/13/2020</a:t>
            </a:fld>
            <a:endParaRPr lang="en-US" dirty="0"/>
          </a:p>
        </p:txBody>
      </p:sp>
      <p:sp>
        <p:nvSpPr>
          <p:cNvPr id="16" name="Slide Number Placeholder 14"/>
          <p:cNvSpPr>
            <a:spLocks noGrp="1"/>
          </p:cNvSpPr>
          <p:nvPr>
            <p:ph type="sldNum" sz="quarter" idx="11"/>
          </p:nvPr>
        </p:nvSpPr>
        <p:spPr>
          <a:solidFill>
            <a:schemeClr val="accent2"/>
          </a:solidFill>
        </p:spPr>
        <p:txBody>
          <a:bodyPr/>
          <a:lstStyle>
            <a:lvl1pPr>
              <a:defRPr/>
            </a:lvl1pPr>
          </a:lstStyle>
          <a:p>
            <a:fld id="{FA26DA9E-E24B-9341-8D4E-223644DE1D66}" type="slidenum">
              <a:rPr lang="en-US"/>
              <a:pPr/>
              <a:t>‹#›</a:t>
            </a:fld>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08770" y="5954922"/>
            <a:ext cx="2574966" cy="846324"/>
          </a:xfrm>
          <a:prstGeom prst="rect">
            <a:avLst/>
          </a:prstGeom>
        </p:spPr>
      </p:pic>
    </p:spTree>
    <p:extLst>
      <p:ext uri="{BB962C8B-B14F-4D97-AF65-F5344CB8AC3E}">
        <p14:creationId xmlns:p14="http://schemas.microsoft.com/office/powerpoint/2010/main" val="176734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8" name="Content Placeholder 7"/>
          <p:cNvSpPr>
            <a:spLocks noGrp="1"/>
          </p:cNvSpPr>
          <p:nvPr>
            <p:ph sz="quarter" idx="1"/>
          </p:nvPr>
        </p:nvSpPr>
        <p:spPr>
          <a:xfrm>
            <a:off x="914400" y="1447800"/>
            <a:ext cx="7772400" cy="4572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3"/>
          <p:cNvSpPr>
            <a:spLocks noGrp="1"/>
          </p:cNvSpPr>
          <p:nvPr>
            <p:ph type="dt" sz="half" idx="10"/>
          </p:nvPr>
        </p:nvSpPr>
        <p:spPr/>
        <p:txBody>
          <a:bodyPr/>
          <a:lstStyle>
            <a:lvl1pPr>
              <a:defRPr/>
            </a:lvl1pPr>
          </a:lstStyle>
          <a:p>
            <a:fld id="{0B94D497-2AF5-D94B-AFFF-9A4CC430C36C}" type="datetimeFigureOut">
              <a:rPr lang="en-US"/>
              <a:pPr/>
              <a:t>2/13/2020</a:t>
            </a:fld>
            <a:endParaRPr lang="en-US"/>
          </a:p>
        </p:txBody>
      </p:sp>
      <p:sp>
        <p:nvSpPr>
          <p:cNvPr id="5" name="Slide Number Placeholder 22"/>
          <p:cNvSpPr>
            <a:spLocks noGrp="1"/>
          </p:cNvSpPr>
          <p:nvPr>
            <p:ph type="sldNum" sz="quarter" idx="11"/>
          </p:nvPr>
        </p:nvSpPr>
        <p:spPr/>
        <p:txBody>
          <a:bodyPr/>
          <a:lstStyle>
            <a:lvl1pPr>
              <a:defRPr/>
            </a:lvl1pPr>
          </a:lstStyle>
          <a:p>
            <a:fld id="{2D342A7B-84A0-E54F-932C-2399AD530CA5}" type="slidenum">
              <a:rPr lang="en-US"/>
              <a:pPr/>
              <a:t>‹#›</a:t>
            </a:fld>
            <a:endParaRPr lang="en-US"/>
          </a:p>
        </p:txBody>
      </p:sp>
    </p:spTree>
    <p:extLst>
      <p:ext uri="{BB962C8B-B14F-4D97-AF65-F5344CB8AC3E}">
        <p14:creationId xmlns:p14="http://schemas.microsoft.com/office/powerpoint/2010/main" val="14200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69850" y="2376488"/>
            <a:ext cx="9013825" cy="9207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8263" y="2468563"/>
            <a:ext cx="9015412" cy="4603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solidFill>
                  <a:srgbClr val="000000"/>
                </a:solidFill>
              </a:defRPr>
            </a:lvl1pPr>
          </a:lstStyle>
          <a:p>
            <a:r>
              <a:rPr lang="en-US"/>
              <a:t>Click to edit Master title style</a:t>
            </a:r>
          </a:p>
        </p:txBody>
      </p:sp>
      <p:sp>
        <p:nvSpPr>
          <p:cNvPr id="3" name="Text Placeholder 2"/>
          <p:cNvSpPr>
            <a:spLocks noGrp="1"/>
          </p:cNvSpPr>
          <p:nvPr>
            <p:ph type="body" idx="1" hasCustomPrompt="1"/>
          </p:nvPr>
        </p:nvSpPr>
        <p:spPr>
          <a:xfrm>
            <a:off x="722313" y="2547938"/>
            <a:ext cx="7772400" cy="1338262"/>
          </a:xfrm>
        </p:spPr>
        <p:txBody>
          <a:bodyPr/>
          <a:lstStyle>
            <a:lvl1pPr marL="0" indent="0">
              <a:buNone/>
              <a:defRPr sz="2400">
                <a:solidFill>
                  <a:srgbClr val="000000"/>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13" name="Date Placeholder 11"/>
          <p:cNvSpPr>
            <a:spLocks noGrp="1"/>
          </p:cNvSpPr>
          <p:nvPr>
            <p:ph type="dt" sz="half" idx="10"/>
          </p:nvPr>
        </p:nvSpPr>
        <p:spPr/>
        <p:txBody>
          <a:bodyPr/>
          <a:lstStyle>
            <a:lvl1pPr>
              <a:defRPr/>
            </a:lvl1pPr>
          </a:lstStyle>
          <a:p>
            <a:fld id="{7FB3E032-968B-0C4C-8FED-3F137D600D74}" type="datetimeFigureOut">
              <a:rPr lang="en-US"/>
              <a:pPr/>
              <a:t>2/13/2020</a:t>
            </a:fld>
            <a:endParaRPr lang="en-US"/>
          </a:p>
        </p:txBody>
      </p:sp>
      <p:sp>
        <p:nvSpPr>
          <p:cNvPr id="14" name="Slide Number Placeholder 12"/>
          <p:cNvSpPr>
            <a:spLocks noGrp="1"/>
          </p:cNvSpPr>
          <p:nvPr>
            <p:ph type="sldNum" sz="quarter" idx="11"/>
          </p:nvPr>
        </p:nvSpPr>
        <p:spPr/>
        <p:txBody>
          <a:bodyPr/>
          <a:lstStyle>
            <a:lvl1pPr>
              <a:defRPr/>
            </a:lvl1pPr>
          </a:lstStyle>
          <a:p>
            <a:fld id="{05B51C50-6E7D-2746-9F5B-BAEF45FED40F}" type="slidenum">
              <a:rPr lang="en-US"/>
              <a:pPr/>
              <a:t>‹#›</a:t>
            </a:fld>
            <a:endParaRPr lang="en-US"/>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08770" y="5954922"/>
            <a:ext cx="2574966" cy="846324"/>
          </a:xfrm>
          <a:prstGeom prst="rect">
            <a:avLst/>
          </a:prstGeom>
        </p:spPr>
      </p:pic>
    </p:spTree>
    <p:extLst>
      <p:ext uri="{BB962C8B-B14F-4D97-AF65-F5344CB8AC3E}">
        <p14:creationId xmlns:p14="http://schemas.microsoft.com/office/powerpoint/2010/main" val="1060931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fld id="{A63B2190-2134-6F41-B583-33EDF11888F0}" type="datetimeFigureOut">
              <a:rPr lang="en-US"/>
              <a:pPr/>
              <a:t>2/13/2020</a:t>
            </a:fld>
            <a:endParaRPr lang="en-US"/>
          </a:p>
        </p:txBody>
      </p:sp>
      <p:sp>
        <p:nvSpPr>
          <p:cNvPr id="6" name="Slide Number Placeholder 22"/>
          <p:cNvSpPr>
            <a:spLocks noGrp="1"/>
          </p:cNvSpPr>
          <p:nvPr>
            <p:ph type="sldNum" sz="quarter" idx="11"/>
          </p:nvPr>
        </p:nvSpPr>
        <p:spPr/>
        <p:txBody>
          <a:bodyPr/>
          <a:lstStyle>
            <a:lvl1pPr>
              <a:defRPr/>
            </a:lvl1pPr>
          </a:lstStyle>
          <a:p>
            <a:fld id="{4E3FCC20-04B7-FC4B-9909-BE12F210AA6D}" type="slidenum">
              <a:rPr lang="en-US"/>
              <a:pPr/>
              <a:t>‹#›</a:t>
            </a:fld>
            <a:endParaRPr lang="en-US"/>
          </a:p>
        </p:txBody>
      </p:sp>
    </p:spTree>
    <p:extLst>
      <p:ext uri="{BB962C8B-B14F-4D97-AF65-F5344CB8AC3E}">
        <p14:creationId xmlns:p14="http://schemas.microsoft.com/office/powerpoint/2010/main" val="2046474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solidFill>
                  <a:srgbClr val="000000"/>
                </a:solidFill>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rgbClr val="000000"/>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rgbClr val="000000"/>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fld id="{13EC78A8-764A-BB42-B8CA-9FEC271BA0E8}" type="datetimeFigureOut">
              <a:rPr lang="en-US"/>
              <a:pPr/>
              <a:t>2/13/2020</a:t>
            </a:fld>
            <a:endParaRPr lang="en-US"/>
          </a:p>
        </p:txBody>
      </p:sp>
      <p:sp>
        <p:nvSpPr>
          <p:cNvPr id="8" name="Slide Number Placeholder 22"/>
          <p:cNvSpPr>
            <a:spLocks noGrp="1"/>
          </p:cNvSpPr>
          <p:nvPr>
            <p:ph type="sldNum" sz="quarter" idx="11"/>
          </p:nvPr>
        </p:nvSpPr>
        <p:spPr/>
        <p:txBody>
          <a:bodyPr/>
          <a:lstStyle>
            <a:lvl1pPr>
              <a:defRPr/>
            </a:lvl1pPr>
          </a:lstStyle>
          <a:p>
            <a:fld id="{F93B66C4-F63B-6C46-8ABE-9A9C4640EAED}" type="slidenum">
              <a:rPr lang="en-US"/>
              <a:pPr/>
              <a:t>‹#›</a:t>
            </a:fld>
            <a:endParaRPr lang="en-US"/>
          </a:p>
        </p:txBody>
      </p:sp>
    </p:spTree>
    <p:extLst>
      <p:ext uri="{BB962C8B-B14F-4D97-AF65-F5344CB8AC3E}">
        <p14:creationId xmlns:p14="http://schemas.microsoft.com/office/powerpoint/2010/main" val="277799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fld id="{7614F3BD-8640-D149-B6D5-FD7D95793A6B}" type="datetimeFigureOut">
              <a:rPr lang="en-US"/>
              <a:pPr/>
              <a:t>2/13/2020</a:t>
            </a:fld>
            <a:endParaRPr lang="en-US"/>
          </a:p>
        </p:txBody>
      </p:sp>
      <p:sp>
        <p:nvSpPr>
          <p:cNvPr id="4" name="Slide Number Placeholder 22"/>
          <p:cNvSpPr>
            <a:spLocks noGrp="1"/>
          </p:cNvSpPr>
          <p:nvPr>
            <p:ph type="sldNum" sz="quarter" idx="11"/>
          </p:nvPr>
        </p:nvSpPr>
        <p:spPr/>
        <p:txBody>
          <a:bodyPr/>
          <a:lstStyle>
            <a:lvl1pPr>
              <a:defRPr/>
            </a:lvl1pPr>
          </a:lstStyle>
          <a:p>
            <a:fld id="{3CBA9EAF-0516-6D4E-B034-0E351B0C4E3F}" type="slidenum">
              <a:rPr lang="en-US"/>
              <a:pPr/>
              <a:t>‹#›</a:t>
            </a:fld>
            <a:endParaRPr lang="en-US"/>
          </a:p>
        </p:txBody>
      </p:sp>
    </p:spTree>
    <p:extLst>
      <p:ext uri="{BB962C8B-B14F-4D97-AF65-F5344CB8AC3E}">
        <p14:creationId xmlns:p14="http://schemas.microsoft.com/office/powerpoint/2010/main" val="58978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4393E851-4E33-B04E-97C8-89F3BF6E9688}" type="datetimeFigureOut">
              <a:rPr lang="en-US"/>
              <a:pPr/>
              <a:t>2/13/2020</a:t>
            </a:fld>
            <a:endParaRPr lang="en-US"/>
          </a:p>
        </p:txBody>
      </p:sp>
      <p:sp>
        <p:nvSpPr>
          <p:cNvPr id="3" name="Slide Number Placeholder 22"/>
          <p:cNvSpPr>
            <a:spLocks noGrp="1"/>
          </p:cNvSpPr>
          <p:nvPr>
            <p:ph type="sldNum" sz="quarter" idx="11"/>
          </p:nvPr>
        </p:nvSpPr>
        <p:spPr/>
        <p:txBody>
          <a:bodyPr/>
          <a:lstStyle>
            <a:lvl1pPr>
              <a:defRPr/>
            </a:lvl1pPr>
          </a:lstStyle>
          <a:p>
            <a:fld id="{295DD15F-8678-EB40-9E27-0E3FD45B98C2}" type="slidenum">
              <a:rPr lang="en-US"/>
              <a:pPr/>
              <a:t>‹#›</a:t>
            </a:fld>
            <a:endParaRPr lang="en-US"/>
          </a:p>
        </p:txBody>
      </p:sp>
    </p:spTree>
    <p:extLst>
      <p:ext uri="{BB962C8B-B14F-4D97-AF65-F5344CB8AC3E}">
        <p14:creationId xmlns:p14="http://schemas.microsoft.com/office/powerpoint/2010/main" val="156207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9"/>
          <p:cNvSpPr>
            <a:spLocks noGrp="1"/>
          </p:cNvSpPr>
          <p:nvPr>
            <p:ph type="dt" sz="half" idx="10"/>
          </p:nvPr>
        </p:nvSpPr>
        <p:spPr/>
        <p:txBody>
          <a:bodyPr/>
          <a:lstStyle>
            <a:lvl1pPr>
              <a:defRPr/>
            </a:lvl1pPr>
          </a:lstStyle>
          <a:p>
            <a:fld id="{00716C9C-A8C3-454C-A7E5-9B280E113986}" type="datetimeFigureOut">
              <a:rPr lang="en-US"/>
              <a:pPr/>
              <a:t>2/13/2020</a:t>
            </a:fld>
            <a:endParaRPr lang="en-US"/>
          </a:p>
        </p:txBody>
      </p:sp>
      <p:sp>
        <p:nvSpPr>
          <p:cNvPr id="13" name="Slide Number Placeholder 11"/>
          <p:cNvSpPr>
            <a:spLocks noGrp="1"/>
          </p:cNvSpPr>
          <p:nvPr>
            <p:ph type="sldNum" sz="quarter" idx="11"/>
          </p:nvPr>
        </p:nvSpPr>
        <p:spPr/>
        <p:txBody>
          <a:bodyPr/>
          <a:lstStyle>
            <a:lvl1pPr>
              <a:defRPr/>
            </a:lvl1pPr>
          </a:lstStyle>
          <a:p>
            <a:fld id="{B72B49B2-7BA7-734D-B5D8-BFD5216872D4}" type="slidenum">
              <a:rPr lang="en-US"/>
              <a:pPr/>
              <a:t>‹#›</a:t>
            </a:fld>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08770" y="5954922"/>
            <a:ext cx="2574966" cy="846324"/>
          </a:xfrm>
          <a:prstGeom prst="rect">
            <a:avLst/>
          </a:prstGeom>
        </p:spPr>
      </p:pic>
    </p:spTree>
    <p:extLst>
      <p:ext uri="{BB962C8B-B14F-4D97-AF65-F5344CB8AC3E}">
        <p14:creationId xmlns:p14="http://schemas.microsoft.com/office/powerpoint/2010/main" val="200056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p:nvSpPr>
        <p:spPr>
          <a:xfrm flipV="1">
            <a:off x="68263" y="4648200"/>
            <a:ext cx="9007475" cy="9207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4738688"/>
            <a:ext cx="9007475" cy="4762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Drag picture to placeholder or click icon to add</a:t>
            </a:r>
            <a:endParaRPr lang="en-US" noProof="0" dirty="0"/>
          </a:p>
        </p:txBody>
      </p:sp>
      <p:sp>
        <p:nvSpPr>
          <p:cNvPr id="8" name="Date Placeholder 13"/>
          <p:cNvSpPr>
            <a:spLocks noGrp="1"/>
          </p:cNvSpPr>
          <p:nvPr>
            <p:ph type="dt" sz="half" idx="10"/>
          </p:nvPr>
        </p:nvSpPr>
        <p:spPr/>
        <p:txBody>
          <a:bodyPr/>
          <a:lstStyle>
            <a:lvl1pPr>
              <a:defRPr/>
            </a:lvl1pPr>
          </a:lstStyle>
          <a:p>
            <a:fld id="{4E43DFA9-D983-9F44-A791-48F493713080}" type="datetimeFigureOut">
              <a:rPr lang="en-US"/>
              <a:pPr/>
              <a:t>2/13/2020</a:t>
            </a:fld>
            <a:endParaRPr lang="en-US"/>
          </a:p>
        </p:txBody>
      </p:sp>
      <p:sp>
        <p:nvSpPr>
          <p:cNvPr id="9" name="Slide Number Placeholder 14"/>
          <p:cNvSpPr>
            <a:spLocks noGrp="1"/>
          </p:cNvSpPr>
          <p:nvPr>
            <p:ph type="sldNum" sz="quarter" idx="11"/>
          </p:nvPr>
        </p:nvSpPr>
        <p:spPr/>
        <p:txBody>
          <a:bodyPr/>
          <a:lstStyle>
            <a:lvl1pPr>
              <a:defRPr/>
            </a:lvl1pPr>
          </a:lstStyle>
          <a:p>
            <a:fld id="{07FD6700-5FF8-7B4B-9828-A441CB96926C}" type="slidenum">
              <a:rPr lang="en-US"/>
              <a:pPr/>
              <a:t>‹#›</a:t>
            </a:fld>
            <a:endParaRPr lang="en-US"/>
          </a:p>
        </p:txBody>
      </p:sp>
    </p:spTree>
    <p:extLst>
      <p:ext uri="{BB962C8B-B14F-4D97-AF65-F5344CB8AC3E}">
        <p14:creationId xmlns:p14="http://schemas.microsoft.com/office/powerpoint/2010/main" val="2694349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6204808" y="5964051"/>
            <a:ext cx="2574966" cy="846324"/>
          </a:xfrm>
          <a:prstGeom prst="rect">
            <a:avLst/>
          </a:prstGeom>
        </p:spPr>
      </p:pic>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dirty="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914400" y="6172200"/>
            <a:ext cx="2476500" cy="476250"/>
          </a:xfrm>
          <a:prstGeom prst="rect">
            <a:avLst/>
          </a:prstGeom>
        </p:spPr>
        <p:txBody>
          <a:bodyPr vert="horz" wrap="square" lIns="91440" tIns="45720" rIns="91440" bIns="45720" numCol="1" anchor="ctr" anchorCtr="0" compatLnSpc="1">
            <a:prstTxWarp prst="textNoShape">
              <a:avLst/>
            </a:prstTxWarp>
          </a:bodyPr>
          <a:lstStyle>
            <a:lvl1pPr>
              <a:defRPr sz="1400">
                <a:solidFill>
                  <a:srgbClr val="000000"/>
                </a:solidFill>
                <a:latin typeface="Calibri" charset="0"/>
              </a:defRPr>
            </a:lvl1pPr>
          </a:lstStyle>
          <a:p>
            <a:fld id="{A1402E43-C639-4C46-83DA-49E72FC51528}" type="datetimeFigureOut">
              <a:rPr lang="en-US" smtClean="0"/>
              <a:pPr/>
              <a:t>2/13/2020</a:t>
            </a:fld>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2"/>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Calibri" charset="0"/>
              </a:defRPr>
            </a:lvl1pPr>
          </a:lstStyle>
          <a:p>
            <a:fld id="{A2F84470-BD5F-DF46-99BF-E833137EAC55}" type="slidenum">
              <a:rPr lang="en-US"/>
              <a:pPr/>
              <a:t>‹#›</a:t>
            </a:fld>
            <a:endParaRPr lang="en-US" dirty="0"/>
          </a:p>
        </p:txBody>
      </p:sp>
      <p:pic>
        <p:nvPicPr>
          <p:cNvPr id="12" name="Picture 11"/>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6308770" y="5954922"/>
            <a:ext cx="2574966" cy="84632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0" r:id="rId2"/>
    <p:sldLayoutId id="2147483676" r:id="rId3"/>
    <p:sldLayoutId id="2147483671" r:id="rId4"/>
    <p:sldLayoutId id="2147483672" r:id="rId5"/>
    <p:sldLayoutId id="2147483673" r:id="rId6"/>
    <p:sldLayoutId id="2147483674" r:id="rId7"/>
    <p:sldLayoutId id="2147483677" r:id="rId8"/>
    <p:sldLayoutId id="2147483678" r:id="rId9"/>
  </p:sldLayoutIdLst>
  <p:txStyles>
    <p:titleStyle>
      <a:lvl1pPr algn="l" rtl="0" eaLnBrk="1" fontAlgn="base" hangingPunct="1">
        <a:spcBef>
          <a:spcPct val="0"/>
        </a:spcBef>
        <a:spcAft>
          <a:spcPct val="0"/>
        </a:spcAft>
        <a:defRPr sz="4000" kern="1200">
          <a:solidFill>
            <a:srgbClr val="000000"/>
          </a:solidFill>
          <a:latin typeface="+mj-lt"/>
          <a:ea typeface="ＭＳ Ｐゴシック" charset="0"/>
          <a:cs typeface="+mj-cs"/>
        </a:defRPr>
      </a:lvl1pPr>
      <a:lvl2pPr algn="l" rtl="0" eaLnBrk="1" fontAlgn="base" hangingPunct="1">
        <a:spcBef>
          <a:spcPct val="0"/>
        </a:spcBef>
        <a:spcAft>
          <a:spcPct val="0"/>
        </a:spcAft>
        <a:defRPr sz="4000">
          <a:solidFill>
            <a:schemeClr val="tx2"/>
          </a:solidFill>
          <a:latin typeface="Calibri" charset="0"/>
          <a:ea typeface="ＭＳ Ｐゴシック" charset="0"/>
        </a:defRPr>
      </a:lvl2pPr>
      <a:lvl3pPr algn="l" rtl="0" eaLnBrk="1" fontAlgn="base" hangingPunct="1">
        <a:spcBef>
          <a:spcPct val="0"/>
        </a:spcBef>
        <a:spcAft>
          <a:spcPct val="0"/>
        </a:spcAft>
        <a:defRPr sz="4000">
          <a:solidFill>
            <a:schemeClr val="tx2"/>
          </a:solidFill>
          <a:latin typeface="Calibri" charset="0"/>
          <a:ea typeface="ＭＳ Ｐゴシック" charset="0"/>
        </a:defRPr>
      </a:lvl3pPr>
      <a:lvl4pPr algn="l" rtl="0" eaLnBrk="1" fontAlgn="base" hangingPunct="1">
        <a:spcBef>
          <a:spcPct val="0"/>
        </a:spcBef>
        <a:spcAft>
          <a:spcPct val="0"/>
        </a:spcAft>
        <a:defRPr sz="4000">
          <a:solidFill>
            <a:schemeClr val="tx2"/>
          </a:solidFill>
          <a:latin typeface="Calibri" charset="0"/>
          <a:ea typeface="ＭＳ Ｐゴシック" charset="0"/>
        </a:defRPr>
      </a:lvl4pPr>
      <a:lvl5pPr algn="l" rtl="0" eaLnBrk="1" fontAlgn="base" hangingPunct="1">
        <a:spcBef>
          <a:spcPct val="0"/>
        </a:spcBef>
        <a:spcAft>
          <a:spcPct val="0"/>
        </a:spcAft>
        <a:defRPr sz="4000">
          <a:solidFill>
            <a:schemeClr val="tx2"/>
          </a:solidFill>
          <a:latin typeface="Calibri" charset="0"/>
          <a:ea typeface="ＭＳ Ｐゴシック" charset="0"/>
        </a:defRPr>
      </a:lvl5pPr>
      <a:lvl6pPr marL="457200" algn="l" rtl="0" eaLnBrk="1" fontAlgn="base" hangingPunct="1">
        <a:spcBef>
          <a:spcPct val="0"/>
        </a:spcBef>
        <a:spcAft>
          <a:spcPct val="0"/>
        </a:spcAft>
        <a:defRPr sz="4000">
          <a:solidFill>
            <a:schemeClr val="tx2"/>
          </a:solidFill>
          <a:latin typeface="Calibri" charset="0"/>
          <a:ea typeface="ＭＳ Ｐゴシック" charset="0"/>
        </a:defRPr>
      </a:lvl6pPr>
      <a:lvl7pPr marL="914400" algn="l" rtl="0" eaLnBrk="1" fontAlgn="base" hangingPunct="1">
        <a:spcBef>
          <a:spcPct val="0"/>
        </a:spcBef>
        <a:spcAft>
          <a:spcPct val="0"/>
        </a:spcAft>
        <a:defRPr sz="4000">
          <a:solidFill>
            <a:schemeClr val="tx2"/>
          </a:solidFill>
          <a:latin typeface="Calibri" charset="0"/>
          <a:ea typeface="ＭＳ Ｐゴシック" charset="0"/>
        </a:defRPr>
      </a:lvl7pPr>
      <a:lvl8pPr marL="1371600" algn="l" rtl="0" eaLnBrk="1" fontAlgn="base" hangingPunct="1">
        <a:spcBef>
          <a:spcPct val="0"/>
        </a:spcBef>
        <a:spcAft>
          <a:spcPct val="0"/>
        </a:spcAft>
        <a:defRPr sz="4000">
          <a:solidFill>
            <a:schemeClr val="tx2"/>
          </a:solidFill>
          <a:latin typeface="Calibri" charset="0"/>
          <a:ea typeface="ＭＳ Ｐゴシック" charset="0"/>
        </a:defRPr>
      </a:lvl8pPr>
      <a:lvl9pPr marL="1828800" algn="l" rtl="0" eaLnBrk="1" fontAlgn="base" hangingPunct="1">
        <a:spcBef>
          <a:spcPct val="0"/>
        </a:spcBef>
        <a:spcAft>
          <a:spcPct val="0"/>
        </a:spcAft>
        <a:defRPr sz="4000">
          <a:solidFill>
            <a:schemeClr val="tx2"/>
          </a:solidFill>
          <a:latin typeface="Calibri" charset="0"/>
          <a:ea typeface="ＭＳ Ｐゴシック" charset="0"/>
        </a:defRPr>
      </a:lvl9pPr>
    </p:titleStyle>
    <p:bodyStyle>
      <a:lvl1pPr marL="273050" indent="-273050" algn="l" rtl="0" eaLnBrk="1" fontAlgn="base" hangingPunct="1">
        <a:spcBef>
          <a:spcPts val="575"/>
        </a:spcBef>
        <a:spcAft>
          <a:spcPct val="0"/>
        </a:spcAft>
        <a:buClr>
          <a:schemeClr val="accent1"/>
        </a:buClr>
        <a:buSzPct val="85000"/>
        <a:buFont typeface="Wingdings 2" charset="0"/>
        <a:buChar char=""/>
        <a:defRPr sz="2600" kern="1200">
          <a:solidFill>
            <a:srgbClr val="000000"/>
          </a:solidFill>
          <a:latin typeface="+mn-lt"/>
          <a:ea typeface="ＭＳ Ｐゴシック" charset="0"/>
          <a:cs typeface="+mn-cs"/>
        </a:defRPr>
      </a:lvl1pPr>
      <a:lvl2pPr marL="547688" indent="-228600" algn="l" rtl="0" eaLnBrk="1" fontAlgn="base" hangingPunct="1">
        <a:spcBef>
          <a:spcPts val="375"/>
        </a:spcBef>
        <a:spcAft>
          <a:spcPct val="0"/>
        </a:spcAft>
        <a:buClr>
          <a:schemeClr val="accent2"/>
        </a:buClr>
        <a:buSzPct val="85000"/>
        <a:buFont typeface="Wingdings 2" charset="0"/>
        <a:buChar char=""/>
        <a:defRPr sz="2400" kern="1200">
          <a:solidFill>
            <a:srgbClr val="000000"/>
          </a:solidFill>
          <a:latin typeface="+mn-lt"/>
          <a:ea typeface="ＭＳ Ｐゴシック" charset="0"/>
          <a:cs typeface="+mn-cs"/>
        </a:defRPr>
      </a:lvl2pPr>
      <a:lvl3pPr marL="822325" indent="-228600" algn="l" rtl="0" eaLnBrk="1" fontAlgn="base" hangingPunct="1">
        <a:spcBef>
          <a:spcPts val="375"/>
        </a:spcBef>
        <a:spcAft>
          <a:spcPct val="0"/>
        </a:spcAft>
        <a:buClr>
          <a:srgbClr val="ABABC5"/>
        </a:buClr>
        <a:buSzPct val="85000"/>
        <a:buFont typeface="Wingdings 2" charset="0"/>
        <a:buChar char=""/>
        <a:defRPr sz="2000" kern="1200">
          <a:solidFill>
            <a:srgbClr val="000000"/>
          </a:solidFill>
          <a:latin typeface="+mn-lt"/>
          <a:ea typeface="ＭＳ Ｐゴシック" charset="0"/>
          <a:cs typeface="+mn-cs"/>
        </a:defRPr>
      </a:lvl3pPr>
      <a:lvl4pPr marL="1096963" indent="-228600" algn="l" rtl="0" eaLnBrk="1" fontAlgn="base" hangingPunct="1">
        <a:spcBef>
          <a:spcPts val="375"/>
        </a:spcBef>
        <a:spcAft>
          <a:spcPct val="0"/>
        </a:spcAft>
        <a:buClr>
          <a:srgbClr val="59A9F2"/>
        </a:buClr>
        <a:buSzPct val="80000"/>
        <a:buFont typeface="Wingdings 2" charset="0"/>
        <a:buChar char=""/>
        <a:defRPr sz="2000" kern="1200">
          <a:solidFill>
            <a:srgbClr val="000000"/>
          </a:solidFill>
          <a:latin typeface="+mn-lt"/>
          <a:ea typeface="ＭＳ Ｐゴシック" charset="0"/>
          <a:cs typeface="+mn-cs"/>
        </a:defRPr>
      </a:lvl4pPr>
      <a:lvl5pPr marL="1371600" indent="-228600" algn="l" rtl="0" eaLnBrk="1" fontAlgn="base" hangingPunct="1">
        <a:spcBef>
          <a:spcPts val="375"/>
        </a:spcBef>
        <a:spcAft>
          <a:spcPct val="0"/>
        </a:spcAft>
        <a:buClr>
          <a:srgbClr val="59A9F2"/>
        </a:buClr>
        <a:buChar char="o"/>
        <a:defRPr sz="2000" kern="1200">
          <a:solidFill>
            <a:srgbClr val="000000"/>
          </a:solidFill>
          <a:latin typeface="+mn-lt"/>
          <a:ea typeface="ＭＳ Ｐゴシック" charset="0"/>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1295400" y="3200400"/>
            <a:ext cx="6400800" cy="2362200"/>
          </a:xfrm>
        </p:spPr>
        <p:txBody>
          <a:bodyPr/>
          <a:lstStyle/>
          <a:p>
            <a:endParaRPr lang="en-US" dirty="0">
              <a:latin typeface="Calibri" charset="0"/>
            </a:endParaRPr>
          </a:p>
          <a:p>
            <a:r>
              <a:rPr lang="en-US" dirty="0">
                <a:latin typeface="Calibri" charset="0"/>
              </a:rPr>
              <a:t>John Skrentny and Mary </a:t>
            </a:r>
            <a:r>
              <a:rPr lang="en-US" dirty="0" err="1">
                <a:latin typeface="Calibri" charset="0"/>
              </a:rPr>
              <a:t>Walshok</a:t>
            </a:r>
            <a:endParaRPr lang="en-US" dirty="0">
              <a:latin typeface="Calibri" charset="0"/>
            </a:endParaRPr>
          </a:p>
          <a:p>
            <a:r>
              <a:rPr lang="en-US" dirty="0">
                <a:latin typeface="Calibri" charset="0"/>
              </a:rPr>
              <a:t>University of California, San Diego </a:t>
            </a:r>
          </a:p>
        </p:txBody>
      </p:sp>
      <p:sp>
        <p:nvSpPr>
          <p:cNvPr id="6147" name="Title 1"/>
          <p:cNvSpPr>
            <a:spLocks noGrp="1"/>
          </p:cNvSpPr>
          <p:nvPr>
            <p:ph type="ctrTitle"/>
          </p:nvPr>
        </p:nvSpPr>
        <p:spPr>
          <a:xfrm>
            <a:off x="457200" y="1676400"/>
            <a:ext cx="8229600" cy="1752600"/>
          </a:xfrm>
        </p:spPr>
        <p:txBody>
          <a:bodyPr/>
          <a:lstStyle/>
          <a:p>
            <a:r>
              <a:rPr lang="en-US" sz="3600" dirty="0">
                <a:latin typeface="Calibri" charset="0"/>
              </a:rPr>
              <a:t>America’s Shadow Training System: </a:t>
            </a:r>
            <a:br>
              <a:rPr lang="en-US" sz="3600" dirty="0">
                <a:latin typeface="Calibri" charset="0"/>
              </a:rPr>
            </a:br>
            <a:r>
              <a:rPr lang="en-US" sz="3600" dirty="0"/>
              <a:t>University Extension Schools</a:t>
            </a:r>
            <a:br>
              <a:rPr lang="en-US" sz="3600" dirty="0"/>
            </a:br>
            <a:r>
              <a:rPr lang="en-US" sz="3600" dirty="0"/>
              <a:t>in Regional Tech Economies</a:t>
            </a:r>
            <a:r>
              <a:rPr lang="en-US" dirty="0"/>
              <a:t> </a:t>
            </a:r>
            <a:br>
              <a:rPr lang="en-US" dirty="0"/>
            </a:br>
            <a:endParaRPr dirty="0">
              <a:latin typeface="Calibri" charset="0"/>
            </a:endParaRPr>
          </a:p>
        </p:txBody>
      </p:sp>
    </p:spTree>
    <p:extLst>
      <p:ext uri="{BB962C8B-B14F-4D97-AF65-F5344CB8AC3E}">
        <p14:creationId xmlns:p14="http://schemas.microsoft.com/office/powerpoint/2010/main" val="621322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50C6-C065-F74F-96B5-1B1E5E89CA92}"/>
              </a:ext>
            </a:extLst>
          </p:cNvPr>
          <p:cNvSpPr>
            <a:spLocks noGrp="1"/>
          </p:cNvSpPr>
          <p:nvPr>
            <p:ph type="title"/>
          </p:nvPr>
        </p:nvSpPr>
        <p:spPr/>
        <p:txBody>
          <a:bodyPr/>
          <a:lstStyle/>
          <a:p>
            <a:r>
              <a:rPr lang="en-US" dirty="0"/>
              <a:t>Case 3: Chicago</a:t>
            </a:r>
          </a:p>
        </p:txBody>
      </p:sp>
      <p:pic>
        <p:nvPicPr>
          <p:cNvPr id="7" name="Content Placeholder 6">
            <a:extLst>
              <a:ext uri="{FF2B5EF4-FFF2-40B4-BE49-F238E27FC236}">
                <a16:creationId xmlns:a16="http://schemas.microsoft.com/office/drawing/2014/main" id="{036BF494-A8B0-5B4F-A913-00F75E750620}"/>
              </a:ext>
            </a:extLst>
          </p:cNvPr>
          <p:cNvPicPr>
            <a:picLocks noGrp="1" noChangeAspect="1"/>
          </p:cNvPicPr>
          <p:nvPr>
            <p:ph sz="quarter" idx="1"/>
          </p:nvPr>
        </p:nvPicPr>
        <p:blipFill>
          <a:blip r:embed="rId3" cstate="email">
            <a:extLst>
              <a:ext uri="{28A0092B-C50C-407E-A947-70E740481C1C}">
                <a14:useLocalDpi xmlns:a14="http://schemas.microsoft.com/office/drawing/2010/main" val="0"/>
              </a:ext>
            </a:extLst>
          </a:blip>
          <a:stretch>
            <a:fillRect/>
          </a:stretch>
        </p:blipFill>
        <p:spPr>
          <a:xfrm>
            <a:off x="1086717" y="1447800"/>
            <a:ext cx="3405040" cy="4572000"/>
          </a:xfrm>
        </p:spPr>
      </p:pic>
      <p:sp>
        <p:nvSpPr>
          <p:cNvPr id="5" name="Content Placeholder 4">
            <a:extLst>
              <a:ext uri="{FF2B5EF4-FFF2-40B4-BE49-F238E27FC236}">
                <a16:creationId xmlns:a16="http://schemas.microsoft.com/office/drawing/2014/main" id="{2DC923B1-049C-5F45-B318-3AFD63F1E416}"/>
              </a:ext>
            </a:extLst>
          </p:cNvPr>
          <p:cNvSpPr>
            <a:spLocks noGrp="1"/>
          </p:cNvSpPr>
          <p:nvPr>
            <p:ph sz="quarter" idx="2"/>
          </p:nvPr>
        </p:nvSpPr>
        <p:spPr>
          <a:xfrm>
            <a:off x="4686292" y="1412774"/>
            <a:ext cx="4045904" cy="4419600"/>
          </a:xfrm>
        </p:spPr>
        <p:txBody>
          <a:bodyPr/>
          <a:lstStyle/>
          <a:p>
            <a:r>
              <a:rPr lang="en-US" sz="2400" dirty="0"/>
              <a:t>Diversified Midwest</a:t>
            </a:r>
          </a:p>
          <a:p>
            <a:endParaRPr lang="en-US" sz="800" dirty="0"/>
          </a:p>
          <a:p>
            <a:r>
              <a:rPr lang="en-US" sz="2400" dirty="0"/>
              <a:t>University of Illinois at Chicago, Northwestern, University of Chicago, DePaul, Illinois Institute of Technology</a:t>
            </a:r>
          </a:p>
          <a:p>
            <a:endParaRPr lang="en-US" sz="800" dirty="0"/>
          </a:p>
          <a:p>
            <a:r>
              <a:rPr lang="en-US" sz="2400" dirty="0"/>
              <a:t>Key employment: business services; printing/publishing; distribution/e-commerce; biopharma; fintech; </a:t>
            </a:r>
            <a:r>
              <a:rPr lang="en-US" sz="2400" dirty="0" err="1"/>
              <a:t>manu</a:t>
            </a:r>
            <a:endParaRPr lang="en-US" sz="2400" dirty="0"/>
          </a:p>
        </p:txBody>
      </p:sp>
    </p:spTree>
    <p:extLst>
      <p:ext uri="{BB962C8B-B14F-4D97-AF65-F5344CB8AC3E}">
        <p14:creationId xmlns:p14="http://schemas.microsoft.com/office/powerpoint/2010/main" val="185680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728A-0208-6647-B63B-2461FC4E402F}"/>
              </a:ext>
            </a:extLst>
          </p:cNvPr>
          <p:cNvSpPr>
            <a:spLocks noGrp="1"/>
          </p:cNvSpPr>
          <p:nvPr>
            <p:ph type="title"/>
          </p:nvPr>
        </p:nvSpPr>
        <p:spPr/>
        <p:txBody>
          <a:bodyPr/>
          <a:lstStyle/>
          <a:p>
            <a:r>
              <a:rPr lang="en-US" dirty="0"/>
              <a:t>Case 4: New York City</a:t>
            </a:r>
          </a:p>
        </p:txBody>
      </p:sp>
      <p:pic>
        <p:nvPicPr>
          <p:cNvPr id="7" name="Content Placeholder 6">
            <a:extLst>
              <a:ext uri="{FF2B5EF4-FFF2-40B4-BE49-F238E27FC236}">
                <a16:creationId xmlns:a16="http://schemas.microsoft.com/office/drawing/2014/main" id="{4FB9015E-0D1D-5043-B9FC-8F2880A1E61D}"/>
              </a:ext>
            </a:extLst>
          </p:cNvPr>
          <p:cNvPicPr>
            <a:picLocks noGrp="1" noChangeAspect="1"/>
          </p:cNvPicPr>
          <p:nvPr>
            <p:ph sz="quarter" idx="1"/>
          </p:nvPr>
        </p:nvPicPr>
        <p:blipFill>
          <a:blip r:embed="rId2" cstate="email">
            <a:extLst>
              <a:ext uri="{28A0092B-C50C-407E-A947-70E740481C1C}">
                <a14:useLocalDpi xmlns:a14="http://schemas.microsoft.com/office/drawing/2010/main" val="0"/>
              </a:ext>
            </a:extLst>
          </a:blip>
          <a:stretch>
            <a:fillRect/>
          </a:stretch>
        </p:blipFill>
        <p:spPr>
          <a:xfrm>
            <a:off x="1058730" y="1447800"/>
            <a:ext cx="3461014" cy="4572000"/>
          </a:xfrm>
        </p:spPr>
      </p:pic>
      <p:sp>
        <p:nvSpPr>
          <p:cNvPr id="5" name="Content Placeholder 4">
            <a:extLst>
              <a:ext uri="{FF2B5EF4-FFF2-40B4-BE49-F238E27FC236}">
                <a16:creationId xmlns:a16="http://schemas.microsoft.com/office/drawing/2014/main" id="{EF71721D-4F9B-5B4D-8F30-1E9E1284A050}"/>
              </a:ext>
            </a:extLst>
          </p:cNvPr>
          <p:cNvSpPr>
            <a:spLocks noGrp="1"/>
          </p:cNvSpPr>
          <p:nvPr>
            <p:ph sz="quarter" idx="2"/>
          </p:nvPr>
        </p:nvSpPr>
        <p:spPr>
          <a:xfrm>
            <a:off x="4933950" y="1447800"/>
            <a:ext cx="3905250" cy="4572000"/>
          </a:xfrm>
        </p:spPr>
        <p:txBody>
          <a:bodyPr/>
          <a:lstStyle/>
          <a:p>
            <a:r>
              <a:rPr lang="en-US" dirty="0"/>
              <a:t>Diversified East Coast</a:t>
            </a:r>
          </a:p>
          <a:p>
            <a:endParaRPr lang="en-US" dirty="0"/>
          </a:p>
          <a:p>
            <a:r>
              <a:rPr lang="en-US" dirty="0"/>
              <a:t>New York University, City University of New York, Columbia</a:t>
            </a:r>
          </a:p>
          <a:p>
            <a:endParaRPr lang="en-US" dirty="0"/>
          </a:p>
          <a:p>
            <a:r>
              <a:rPr lang="en-US" dirty="0"/>
              <a:t>Key employment: finance; real estate; mass media; publishing; IT</a:t>
            </a:r>
          </a:p>
        </p:txBody>
      </p:sp>
    </p:spTree>
    <p:extLst>
      <p:ext uri="{BB962C8B-B14F-4D97-AF65-F5344CB8AC3E}">
        <p14:creationId xmlns:p14="http://schemas.microsoft.com/office/powerpoint/2010/main" val="422122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1011D-BE76-814D-90A4-49AEC1C3A0D4}"/>
              </a:ext>
            </a:extLst>
          </p:cNvPr>
          <p:cNvSpPr>
            <a:spLocks noGrp="1"/>
          </p:cNvSpPr>
          <p:nvPr>
            <p:ph type="title"/>
          </p:nvPr>
        </p:nvSpPr>
        <p:spPr/>
        <p:txBody>
          <a:bodyPr/>
          <a:lstStyle/>
          <a:p>
            <a:r>
              <a:rPr lang="en-US" dirty="0"/>
              <a:t>Case 5: Pittsburgh</a:t>
            </a:r>
          </a:p>
        </p:txBody>
      </p:sp>
      <p:pic>
        <p:nvPicPr>
          <p:cNvPr id="7" name="Content Placeholder 6">
            <a:extLst>
              <a:ext uri="{FF2B5EF4-FFF2-40B4-BE49-F238E27FC236}">
                <a16:creationId xmlns:a16="http://schemas.microsoft.com/office/drawing/2014/main" id="{BD8F5662-6DC2-1942-BD61-30B6F897E97E}"/>
              </a:ext>
            </a:extLst>
          </p:cNvPr>
          <p:cNvPicPr>
            <a:picLocks noGrp="1" noChangeAspect="1"/>
          </p:cNvPicPr>
          <p:nvPr>
            <p:ph sz="quarter" idx="1"/>
          </p:nvPr>
        </p:nvPicPr>
        <p:blipFill>
          <a:blip r:embed="rId2" cstate="email">
            <a:extLst>
              <a:ext uri="{28A0092B-C50C-407E-A947-70E740481C1C}">
                <a14:useLocalDpi xmlns:a14="http://schemas.microsoft.com/office/drawing/2010/main" val="0"/>
              </a:ext>
            </a:extLst>
          </a:blip>
          <a:stretch>
            <a:fillRect/>
          </a:stretch>
        </p:blipFill>
        <p:spPr>
          <a:xfrm>
            <a:off x="1089847" y="1447800"/>
            <a:ext cx="3398780" cy="4572000"/>
          </a:xfrm>
        </p:spPr>
      </p:pic>
      <p:sp>
        <p:nvSpPr>
          <p:cNvPr id="5" name="Content Placeholder 4">
            <a:extLst>
              <a:ext uri="{FF2B5EF4-FFF2-40B4-BE49-F238E27FC236}">
                <a16:creationId xmlns:a16="http://schemas.microsoft.com/office/drawing/2014/main" id="{976036A2-8E2F-9E4D-B519-948C391DF592}"/>
              </a:ext>
            </a:extLst>
          </p:cNvPr>
          <p:cNvSpPr>
            <a:spLocks noGrp="1"/>
          </p:cNvSpPr>
          <p:nvPr>
            <p:ph sz="quarter" idx="2"/>
          </p:nvPr>
        </p:nvSpPr>
        <p:spPr/>
        <p:txBody>
          <a:bodyPr/>
          <a:lstStyle/>
          <a:p>
            <a:r>
              <a:rPr lang="en-US" dirty="0"/>
              <a:t>Emerging tech hub</a:t>
            </a:r>
          </a:p>
          <a:p>
            <a:endParaRPr lang="en-US" sz="1000" dirty="0"/>
          </a:p>
          <a:p>
            <a:r>
              <a:rPr lang="en-US" dirty="0"/>
              <a:t>Carnegie Mellon, University of Pittsburgh</a:t>
            </a:r>
          </a:p>
          <a:p>
            <a:endParaRPr lang="en-US" sz="1000" dirty="0"/>
          </a:p>
          <a:p>
            <a:r>
              <a:rPr lang="en-US" dirty="0"/>
              <a:t>Key employment: Advanced </a:t>
            </a:r>
            <a:r>
              <a:rPr lang="en-US" dirty="0" err="1"/>
              <a:t>manu</a:t>
            </a:r>
            <a:r>
              <a:rPr lang="en-US" dirty="0"/>
              <a:t>; biomedical; energy; business services; IT; robotics</a:t>
            </a:r>
          </a:p>
        </p:txBody>
      </p:sp>
    </p:spTree>
    <p:extLst>
      <p:ext uri="{BB962C8B-B14F-4D97-AF65-F5344CB8AC3E}">
        <p14:creationId xmlns:p14="http://schemas.microsoft.com/office/powerpoint/2010/main" val="368566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ED10E-9F13-2047-A633-EBA25570EDBF}"/>
              </a:ext>
            </a:extLst>
          </p:cNvPr>
          <p:cNvSpPr>
            <a:spLocks noGrp="1"/>
          </p:cNvSpPr>
          <p:nvPr>
            <p:ph type="title"/>
          </p:nvPr>
        </p:nvSpPr>
        <p:spPr/>
        <p:txBody>
          <a:bodyPr/>
          <a:lstStyle/>
          <a:p>
            <a:r>
              <a:rPr lang="en-US" dirty="0"/>
              <a:t>Key dimensions of variation</a:t>
            </a:r>
          </a:p>
        </p:txBody>
      </p:sp>
      <p:graphicFrame>
        <p:nvGraphicFramePr>
          <p:cNvPr id="4" name="Content Placeholder 3">
            <a:extLst>
              <a:ext uri="{FF2B5EF4-FFF2-40B4-BE49-F238E27FC236}">
                <a16:creationId xmlns:a16="http://schemas.microsoft.com/office/drawing/2014/main" id="{81024278-9ECC-BE49-B9A2-B802BEB1CE4D}"/>
              </a:ext>
            </a:extLst>
          </p:cNvPr>
          <p:cNvGraphicFramePr>
            <a:graphicFrameLocks noGrp="1"/>
          </p:cNvGraphicFramePr>
          <p:nvPr>
            <p:ph sz="quarter" idx="1"/>
            <p:extLst>
              <p:ext uri="{D42A27DB-BD31-4B8C-83A1-F6EECF244321}">
                <p14:modId xmlns:p14="http://schemas.microsoft.com/office/powerpoint/2010/main" val="578337546"/>
              </p:ext>
            </p:extLst>
          </p:nvPr>
        </p:nvGraphicFramePr>
        <p:xfrm>
          <a:off x="914400" y="1447800"/>
          <a:ext cx="7772400" cy="3886199"/>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678541477"/>
                    </a:ext>
                  </a:extLst>
                </a:gridCol>
                <a:gridCol w="2590800">
                  <a:extLst>
                    <a:ext uri="{9D8B030D-6E8A-4147-A177-3AD203B41FA5}">
                      <a16:colId xmlns:a16="http://schemas.microsoft.com/office/drawing/2014/main" val="2902671734"/>
                    </a:ext>
                  </a:extLst>
                </a:gridCol>
                <a:gridCol w="2590800">
                  <a:extLst>
                    <a:ext uri="{9D8B030D-6E8A-4147-A177-3AD203B41FA5}">
                      <a16:colId xmlns:a16="http://schemas.microsoft.com/office/drawing/2014/main" val="3113097272"/>
                    </a:ext>
                  </a:extLst>
                </a:gridCol>
              </a:tblGrid>
              <a:tr h="507500">
                <a:tc>
                  <a:txBody>
                    <a:bodyPr/>
                    <a:lstStyle/>
                    <a:p>
                      <a:endParaRPr lang="en-US"/>
                    </a:p>
                  </a:txBody>
                  <a:tcPr/>
                </a:tc>
                <a:tc>
                  <a:txBody>
                    <a:bodyPr/>
                    <a:lstStyle/>
                    <a:p>
                      <a:r>
                        <a:rPr lang="en-US" dirty="0"/>
                        <a:t>Key issue</a:t>
                      </a:r>
                    </a:p>
                  </a:txBody>
                  <a:tcPr/>
                </a:tc>
                <a:tc>
                  <a:txBody>
                    <a:bodyPr/>
                    <a:lstStyle/>
                    <a:p>
                      <a:r>
                        <a:rPr lang="en-US" dirty="0"/>
                        <a:t>How measured?</a:t>
                      </a:r>
                    </a:p>
                  </a:txBody>
                  <a:tcPr/>
                </a:tc>
                <a:extLst>
                  <a:ext uri="{0D108BD9-81ED-4DB2-BD59-A6C34878D82A}">
                    <a16:rowId xmlns:a16="http://schemas.microsoft.com/office/drawing/2014/main" val="1927099453"/>
                  </a:ext>
                </a:extLst>
              </a:tr>
              <a:tr h="1251370">
                <a:tc>
                  <a:txBody>
                    <a:bodyPr/>
                    <a:lstStyle/>
                    <a:p>
                      <a:r>
                        <a:rPr lang="en-US" b="0" dirty="0">
                          <a:solidFill>
                            <a:schemeClr val="bg2">
                              <a:lumMod val="10000"/>
                            </a:schemeClr>
                          </a:solidFill>
                        </a:rPr>
                        <a:t>Collaboration</a:t>
                      </a:r>
                    </a:p>
                  </a:txBody>
                  <a:tcPr/>
                </a:tc>
                <a:tc>
                  <a:txBody>
                    <a:bodyPr/>
                    <a:lstStyle/>
                    <a:p>
                      <a:r>
                        <a:rPr lang="en-US" dirty="0">
                          <a:solidFill>
                            <a:schemeClr val="bg2">
                              <a:lumMod val="10000"/>
                            </a:schemeClr>
                          </a:solidFill>
                        </a:rPr>
                        <a:t>Who has input in curriculum design? </a:t>
                      </a:r>
                    </a:p>
                  </a:txBody>
                  <a:tcPr/>
                </a:tc>
                <a:tc>
                  <a:txBody>
                    <a:bodyPr/>
                    <a:lstStyle/>
                    <a:p>
                      <a:r>
                        <a:rPr lang="en-US" dirty="0">
                          <a:solidFill>
                            <a:schemeClr val="bg2">
                              <a:lumMod val="10000"/>
                            </a:schemeClr>
                          </a:solidFill>
                        </a:rPr>
                        <a:t>Research faculty, industry reps on program advisory boards, as instructors</a:t>
                      </a:r>
                    </a:p>
                  </a:txBody>
                  <a:tcPr/>
                </a:tc>
                <a:extLst>
                  <a:ext uri="{0D108BD9-81ED-4DB2-BD59-A6C34878D82A}">
                    <a16:rowId xmlns:a16="http://schemas.microsoft.com/office/drawing/2014/main" val="3304285647"/>
                  </a:ext>
                </a:extLst>
              </a:tr>
              <a:tr h="875959">
                <a:tc>
                  <a:txBody>
                    <a:bodyPr/>
                    <a:lstStyle/>
                    <a:p>
                      <a:r>
                        <a:rPr lang="en-US" dirty="0">
                          <a:solidFill>
                            <a:schemeClr val="bg2">
                              <a:lumMod val="10000"/>
                            </a:schemeClr>
                          </a:solidFill>
                        </a:rPr>
                        <a:t>Accessibility</a:t>
                      </a:r>
                    </a:p>
                  </a:txBody>
                  <a:tcPr/>
                </a:tc>
                <a:tc>
                  <a:txBody>
                    <a:bodyPr/>
                    <a:lstStyle/>
                    <a:p>
                      <a:r>
                        <a:rPr lang="en-US" dirty="0">
                          <a:solidFill>
                            <a:schemeClr val="bg2">
                              <a:lumMod val="10000"/>
                            </a:schemeClr>
                          </a:solidFill>
                        </a:rPr>
                        <a:t>Are skills/credentials available to all? </a:t>
                      </a:r>
                    </a:p>
                  </a:txBody>
                  <a:tcPr/>
                </a:tc>
                <a:tc>
                  <a:txBody>
                    <a:bodyPr/>
                    <a:lstStyle/>
                    <a:p>
                      <a:r>
                        <a:rPr lang="en-US" dirty="0">
                          <a:solidFill>
                            <a:schemeClr val="bg2">
                              <a:lumMod val="10000"/>
                            </a:schemeClr>
                          </a:solidFill>
                        </a:rPr>
                        <a:t>Price; mix of face-to-face, night, online delivery</a:t>
                      </a:r>
                    </a:p>
                  </a:txBody>
                  <a:tcPr/>
                </a:tc>
                <a:extLst>
                  <a:ext uri="{0D108BD9-81ED-4DB2-BD59-A6C34878D82A}">
                    <a16:rowId xmlns:a16="http://schemas.microsoft.com/office/drawing/2014/main" val="2142503442"/>
                  </a:ext>
                </a:extLst>
              </a:tr>
              <a:tr h="1251370">
                <a:tc>
                  <a:txBody>
                    <a:bodyPr/>
                    <a:lstStyle/>
                    <a:p>
                      <a:r>
                        <a:rPr lang="en-US" dirty="0">
                          <a:solidFill>
                            <a:schemeClr val="bg2">
                              <a:lumMod val="10000"/>
                            </a:schemeClr>
                          </a:solidFill>
                        </a:rPr>
                        <a:t>Timeliness</a:t>
                      </a:r>
                    </a:p>
                  </a:txBody>
                  <a:tcPr/>
                </a:tc>
                <a:tc>
                  <a:txBody>
                    <a:bodyPr/>
                    <a:lstStyle/>
                    <a:p>
                      <a:r>
                        <a:rPr lang="en-US" dirty="0">
                          <a:solidFill>
                            <a:schemeClr val="bg2">
                              <a:lumMod val="10000"/>
                            </a:schemeClr>
                          </a:solidFill>
                        </a:rPr>
                        <a:t>Can curricula be created/taken down quickly?</a:t>
                      </a:r>
                    </a:p>
                  </a:txBody>
                  <a:tcPr/>
                </a:tc>
                <a:tc>
                  <a:txBody>
                    <a:bodyPr/>
                    <a:lstStyle/>
                    <a:p>
                      <a:r>
                        <a:rPr lang="en-US" dirty="0">
                          <a:solidFill>
                            <a:schemeClr val="bg2">
                              <a:lumMod val="10000"/>
                            </a:schemeClr>
                          </a:solidFill>
                        </a:rPr>
                        <a:t>Certificates, workshops rather than degrees</a:t>
                      </a:r>
                    </a:p>
                  </a:txBody>
                  <a:tcPr/>
                </a:tc>
                <a:extLst>
                  <a:ext uri="{0D108BD9-81ED-4DB2-BD59-A6C34878D82A}">
                    <a16:rowId xmlns:a16="http://schemas.microsoft.com/office/drawing/2014/main" val="1962660658"/>
                  </a:ext>
                </a:extLst>
              </a:tr>
            </a:tbl>
          </a:graphicData>
        </a:graphic>
      </p:graphicFrame>
    </p:spTree>
    <p:extLst>
      <p:ext uri="{BB962C8B-B14F-4D97-AF65-F5344CB8AC3E}">
        <p14:creationId xmlns:p14="http://schemas.microsoft.com/office/powerpoint/2010/main" val="2374896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B03EF-9732-9C47-89E7-63D6D6EAE934}"/>
              </a:ext>
            </a:extLst>
          </p:cNvPr>
          <p:cNvSpPr>
            <a:spLocks noGrp="1"/>
          </p:cNvSpPr>
          <p:nvPr>
            <p:ph type="title"/>
          </p:nvPr>
        </p:nvSpPr>
        <p:spPr/>
        <p:txBody>
          <a:bodyPr/>
          <a:lstStyle/>
          <a:p>
            <a:r>
              <a:rPr lang="en-US" dirty="0"/>
              <a:t>Basic findings: Extensions can add important value to tech economies</a:t>
            </a:r>
          </a:p>
        </p:txBody>
      </p:sp>
      <p:sp>
        <p:nvSpPr>
          <p:cNvPr id="3" name="Content Placeholder 2">
            <a:extLst>
              <a:ext uri="{FF2B5EF4-FFF2-40B4-BE49-F238E27FC236}">
                <a16:creationId xmlns:a16="http://schemas.microsoft.com/office/drawing/2014/main" id="{330C432D-27E4-6040-9774-285A3F3181C8}"/>
              </a:ext>
            </a:extLst>
          </p:cNvPr>
          <p:cNvSpPr>
            <a:spLocks noGrp="1"/>
          </p:cNvSpPr>
          <p:nvPr>
            <p:ph sz="quarter" idx="1"/>
          </p:nvPr>
        </p:nvSpPr>
        <p:spPr/>
        <p:txBody>
          <a:bodyPr/>
          <a:lstStyle/>
          <a:p>
            <a:r>
              <a:rPr lang="en-US" sz="2800" dirty="0"/>
              <a:t>Just-in-time skill delivery for regional tech niches through collaboration with regional firms and faculty; students from BA to PhD</a:t>
            </a:r>
          </a:p>
          <a:p>
            <a:r>
              <a:rPr lang="en-US" sz="2800" dirty="0"/>
              <a:t>Certificates and workshops for timeliness</a:t>
            </a:r>
          </a:p>
          <a:p>
            <a:r>
              <a:rPr lang="en-US" sz="2800" dirty="0"/>
              <a:t>Commodified training for “backbone” tech skills for all regions and sectors (e.g., basic coding skills, web development)</a:t>
            </a:r>
          </a:p>
          <a:p>
            <a:r>
              <a:rPr lang="en-US" sz="2800" dirty="0"/>
              <a:t>Key model: public R1 in economy with proportionally large tech sector</a:t>
            </a:r>
          </a:p>
        </p:txBody>
      </p:sp>
    </p:spTree>
    <p:extLst>
      <p:ext uri="{BB962C8B-B14F-4D97-AF65-F5344CB8AC3E}">
        <p14:creationId xmlns:p14="http://schemas.microsoft.com/office/powerpoint/2010/main" val="24050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B223-DEC1-A843-A1A7-90CE8F0FDDC2}"/>
              </a:ext>
            </a:extLst>
          </p:cNvPr>
          <p:cNvSpPr>
            <a:spLocks noGrp="1"/>
          </p:cNvSpPr>
          <p:nvPr>
            <p:ph type="title"/>
          </p:nvPr>
        </p:nvSpPr>
        <p:spPr/>
        <p:txBody>
          <a:bodyPr/>
          <a:lstStyle/>
          <a:p>
            <a:r>
              <a:rPr lang="en-US" dirty="0"/>
              <a:t>Certificates offered (all subjects)</a:t>
            </a:r>
          </a:p>
        </p:txBody>
      </p:sp>
      <p:graphicFrame>
        <p:nvGraphicFramePr>
          <p:cNvPr id="6" name="Chart 5">
            <a:extLst>
              <a:ext uri="{FF2B5EF4-FFF2-40B4-BE49-F238E27FC236}">
                <a16:creationId xmlns:a16="http://schemas.microsoft.com/office/drawing/2014/main" id="{DC3D36BF-77B9-F04F-8CB2-2F44564618AD}"/>
              </a:ext>
            </a:extLst>
          </p:cNvPr>
          <p:cNvGraphicFramePr>
            <a:graphicFrameLocks/>
          </p:cNvGraphicFramePr>
          <p:nvPr>
            <p:extLst>
              <p:ext uri="{D42A27DB-BD31-4B8C-83A1-F6EECF244321}">
                <p14:modId xmlns:p14="http://schemas.microsoft.com/office/powerpoint/2010/main" val="907128325"/>
              </p:ext>
            </p:extLst>
          </p:nvPr>
        </p:nvGraphicFramePr>
        <p:xfrm>
          <a:off x="914400" y="145758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7233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7F58-BF55-C04E-B497-712637A20DA6}"/>
              </a:ext>
            </a:extLst>
          </p:cNvPr>
          <p:cNvSpPr>
            <a:spLocks noGrp="1"/>
          </p:cNvSpPr>
          <p:nvPr>
            <p:ph type="title"/>
          </p:nvPr>
        </p:nvSpPr>
        <p:spPr/>
        <p:txBody>
          <a:bodyPr/>
          <a:lstStyle/>
          <a:p>
            <a:r>
              <a:rPr lang="en-US" dirty="0"/>
              <a:t>The high % tech, public, R1 model: Collaborative, timely, accessible</a:t>
            </a:r>
          </a:p>
        </p:txBody>
      </p:sp>
      <p:sp>
        <p:nvSpPr>
          <p:cNvPr id="3" name="Content Placeholder 2">
            <a:extLst>
              <a:ext uri="{FF2B5EF4-FFF2-40B4-BE49-F238E27FC236}">
                <a16:creationId xmlns:a16="http://schemas.microsoft.com/office/drawing/2014/main" id="{7D187C29-63EC-2149-80C7-E75AC247D188}"/>
              </a:ext>
            </a:extLst>
          </p:cNvPr>
          <p:cNvSpPr>
            <a:spLocks noGrp="1"/>
          </p:cNvSpPr>
          <p:nvPr>
            <p:ph sz="quarter" idx="1"/>
          </p:nvPr>
        </p:nvSpPr>
        <p:spPr/>
        <p:txBody>
          <a:bodyPr/>
          <a:lstStyle/>
          <a:p>
            <a:r>
              <a:rPr lang="en-US" sz="2200" dirty="0"/>
              <a:t>Examples: UCSD; UW (also other University of California schools)</a:t>
            </a:r>
          </a:p>
          <a:p>
            <a:r>
              <a:rPr lang="en-US" sz="2200" dirty="0"/>
              <a:t>Partner with industry in defining and developing skills critical for new and emerging industries, fields and practices (UCSD and Qualcomm/CDMA tech story) </a:t>
            </a:r>
          </a:p>
          <a:p>
            <a:r>
              <a:rPr lang="en-US" sz="2200" dirty="0"/>
              <a:t>Regional advisory boards of business leaders and ladder-rank faculty</a:t>
            </a:r>
          </a:p>
          <a:p>
            <a:r>
              <a:rPr lang="en-US" sz="2200" dirty="0"/>
              <a:t>Extensive market research—partners, mix of latest online data sources (Burning Glass), listening to students</a:t>
            </a:r>
          </a:p>
          <a:p>
            <a:r>
              <a:rPr lang="en-US" sz="2200" dirty="0"/>
              <a:t>Mix of face-to-face and online, non-degree credentials</a:t>
            </a:r>
          </a:p>
          <a:p>
            <a:r>
              <a:rPr lang="en-US" sz="2200" dirty="0"/>
              <a:t>Instructors mostly practitioners, not regular faculty</a:t>
            </a:r>
          </a:p>
          <a:p>
            <a:r>
              <a:rPr lang="en-US" sz="2200" dirty="0"/>
              <a:t>Can be decoupled from core strengths of main campus</a:t>
            </a:r>
          </a:p>
          <a:p>
            <a:endParaRPr lang="en-US" dirty="0"/>
          </a:p>
        </p:txBody>
      </p:sp>
    </p:spTree>
    <p:extLst>
      <p:ext uri="{BB962C8B-B14F-4D97-AF65-F5344CB8AC3E}">
        <p14:creationId xmlns:p14="http://schemas.microsoft.com/office/powerpoint/2010/main" val="238201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E6FD6-A930-5246-BFF3-CAB249314CBD}"/>
              </a:ext>
            </a:extLst>
          </p:cNvPr>
          <p:cNvSpPr>
            <a:spLocks noGrp="1"/>
          </p:cNvSpPr>
          <p:nvPr>
            <p:ph type="title"/>
          </p:nvPr>
        </p:nvSpPr>
        <p:spPr/>
        <p:txBody>
          <a:bodyPr/>
          <a:lstStyle/>
          <a:p>
            <a:r>
              <a:rPr lang="en-US" dirty="0"/>
              <a:t>Example: UC-San Diego Extension (2017)</a:t>
            </a:r>
          </a:p>
        </p:txBody>
      </p:sp>
      <p:sp>
        <p:nvSpPr>
          <p:cNvPr id="3" name="Content Placeholder 2">
            <a:extLst>
              <a:ext uri="{FF2B5EF4-FFF2-40B4-BE49-F238E27FC236}">
                <a16:creationId xmlns:a16="http://schemas.microsoft.com/office/drawing/2014/main" id="{06C0BA67-9FC5-4940-A5F3-2613D46A81B8}"/>
              </a:ext>
            </a:extLst>
          </p:cNvPr>
          <p:cNvSpPr>
            <a:spLocks noGrp="1"/>
          </p:cNvSpPr>
          <p:nvPr>
            <p:ph sz="quarter" idx="1"/>
          </p:nvPr>
        </p:nvSpPr>
        <p:spPr/>
        <p:txBody>
          <a:bodyPr/>
          <a:lstStyle/>
          <a:p>
            <a:r>
              <a:rPr lang="en-US" dirty="0"/>
              <a:t>Works closely with regional businesses: 89 companies partner; nearly 1500 industry advisors; 250 on-site training sessions</a:t>
            </a:r>
          </a:p>
          <a:p>
            <a:r>
              <a:rPr lang="en-US" dirty="0"/>
              <a:t>Mix of face-to-face and online: 4200 courses; 1400 online</a:t>
            </a:r>
          </a:p>
          <a:p>
            <a:r>
              <a:rPr lang="en-US" dirty="0"/>
              <a:t>1900 enrollees in life science courses; 3600 in tech courses (22,000 total enrollees)</a:t>
            </a:r>
          </a:p>
          <a:p>
            <a:r>
              <a:rPr lang="en-US" dirty="0"/>
              <a:t>About 1/3 of certificates are in STEM or technical</a:t>
            </a:r>
          </a:p>
          <a:p>
            <a:r>
              <a:rPr lang="en-US" dirty="0"/>
              <a:t>10% of regional workforce in STEM (25% of regional payroll in STEM)</a:t>
            </a:r>
          </a:p>
        </p:txBody>
      </p:sp>
    </p:spTree>
    <p:extLst>
      <p:ext uri="{BB962C8B-B14F-4D97-AF65-F5344CB8AC3E}">
        <p14:creationId xmlns:p14="http://schemas.microsoft.com/office/powerpoint/2010/main" val="221370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13B6-B0ED-8741-928F-208075001B7E}"/>
              </a:ext>
            </a:extLst>
          </p:cNvPr>
          <p:cNvSpPr>
            <a:spLocks noGrp="1"/>
          </p:cNvSpPr>
          <p:nvPr>
            <p:ph type="title"/>
          </p:nvPr>
        </p:nvSpPr>
        <p:spPr/>
        <p:txBody>
          <a:bodyPr/>
          <a:lstStyle/>
          <a:p>
            <a:r>
              <a:rPr lang="en-US" dirty="0"/>
              <a:t>Top programs; % of graduates, 2019</a:t>
            </a:r>
          </a:p>
        </p:txBody>
      </p:sp>
      <p:sp>
        <p:nvSpPr>
          <p:cNvPr id="3" name="Content Placeholder 2">
            <a:extLst>
              <a:ext uri="{FF2B5EF4-FFF2-40B4-BE49-F238E27FC236}">
                <a16:creationId xmlns:a16="http://schemas.microsoft.com/office/drawing/2014/main" id="{3D278A29-AB00-0241-95B1-548DC21C91D3}"/>
              </a:ext>
            </a:extLst>
          </p:cNvPr>
          <p:cNvSpPr>
            <a:spLocks noGrp="1"/>
          </p:cNvSpPr>
          <p:nvPr>
            <p:ph sz="quarter" idx="1"/>
          </p:nvPr>
        </p:nvSpPr>
        <p:spPr/>
        <p:txBody>
          <a:bodyPr/>
          <a:lstStyle/>
          <a:p>
            <a:r>
              <a:rPr lang="en-US" dirty="0"/>
              <a:t>Business &amp; Leadership		24%</a:t>
            </a:r>
          </a:p>
          <a:p>
            <a:r>
              <a:rPr lang="en-US" dirty="0"/>
              <a:t>Education				12%</a:t>
            </a:r>
          </a:p>
          <a:p>
            <a:r>
              <a:rPr lang="en-US" dirty="0"/>
              <a:t>Technology				11%</a:t>
            </a:r>
          </a:p>
          <a:p>
            <a:r>
              <a:rPr lang="en-US" dirty="0"/>
              <a:t>Data Analysis/Math		9%</a:t>
            </a:r>
          </a:p>
          <a:p>
            <a:r>
              <a:rPr lang="en-US" dirty="0"/>
              <a:t>Writing				9%</a:t>
            </a:r>
          </a:p>
          <a:p>
            <a:r>
              <a:rPr lang="en-US" dirty="0"/>
              <a:t>Healthcare				7%</a:t>
            </a:r>
          </a:p>
          <a:p>
            <a:r>
              <a:rPr lang="en-US" dirty="0"/>
              <a:t>Sciences				7%</a:t>
            </a:r>
          </a:p>
          <a:p>
            <a:r>
              <a:rPr lang="en-US" dirty="0"/>
              <a:t>IT and Engineering		5%</a:t>
            </a:r>
          </a:p>
          <a:p>
            <a:r>
              <a:rPr lang="en-US" dirty="0"/>
              <a:t>Digital Arts				4%	</a:t>
            </a:r>
          </a:p>
          <a:p>
            <a:endParaRPr lang="en-US" dirty="0"/>
          </a:p>
        </p:txBody>
      </p:sp>
    </p:spTree>
    <p:extLst>
      <p:ext uri="{BB962C8B-B14F-4D97-AF65-F5344CB8AC3E}">
        <p14:creationId xmlns:p14="http://schemas.microsoft.com/office/powerpoint/2010/main" val="3317909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144C8-3646-F248-A519-3EE6F81B3CC8}"/>
              </a:ext>
            </a:extLst>
          </p:cNvPr>
          <p:cNvSpPr>
            <a:spLocks noGrp="1"/>
          </p:cNvSpPr>
          <p:nvPr>
            <p:ph type="title"/>
          </p:nvPr>
        </p:nvSpPr>
        <p:spPr/>
        <p:txBody>
          <a:bodyPr/>
          <a:lstStyle/>
          <a:p>
            <a:r>
              <a:rPr lang="en-US" dirty="0"/>
              <a:t>Fastest growing certificates, % change 2018-2019</a:t>
            </a:r>
          </a:p>
        </p:txBody>
      </p:sp>
      <p:sp>
        <p:nvSpPr>
          <p:cNvPr id="3" name="Content Placeholder 2">
            <a:extLst>
              <a:ext uri="{FF2B5EF4-FFF2-40B4-BE49-F238E27FC236}">
                <a16:creationId xmlns:a16="http://schemas.microsoft.com/office/drawing/2014/main" id="{4F91742A-1957-3E4D-9BB0-A4ED538FCAA9}"/>
              </a:ext>
            </a:extLst>
          </p:cNvPr>
          <p:cNvSpPr>
            <a:spLocks noGrp="1"/>
          </p:cNvSpPr>
          <p:nvPr>
            <p:ph sz="quarter" idx="1"/>
          </p:nvPr>
        </p:nvSpPr>
        <p:spPr/>
        <p:txBody>
          <a:bodyPr/>
          <a:lstStyle/>
          <a:p>
            <a:r>
              <a:rPr lang="en-US" sz="3600" dirty="0"/>
              <a:t>Digital Marketing				182%</a:t>
            </a:r>
          </a:p>
          <a:p>
            <a:r>
              <a:rPr lang="en-US" sz="3600" dirty="0"/>
              <a:t>Lean Six Sigma Black Belt		125%</a:t>
            </a:r>
          </a:p>
          <a:p>
            <a:r>
              <a:rPr lang="en-US" sz="3600" dirty="0"/>
              <a:t>Graphic Design				124%</a:t>
            </a:r>
          </a:p>
          <a:p>
            <a:r>
              <a:rPr lang="en-US" sz="3600" dirty="0"/>
              <a:t>Prof Safety &amp; Health Officer		40%</a:t>
            </a:r>
          </a:p>
          <a:p>
            <a:r>
              <a:rPr lang="en-US" sz="3600" dirty="0"/>
              <a:t>Safety &amp; Health Specialist		23%</a:t>
            </a:r>
          </a:p>
          <a:p>
            <a:r>
              <a:rPr lang="en-US" sz="3600" dirty="0"/>
              <a:t>CAD/BIM					23%</a:t>
            </a:r>
          </a:p>
        </p:txBody>
      </p:sp>
    </p:spTree>
    <p:extLst>
      <p:ext uri="{BB962C8B-B14F-4D97-AF65-F5344CB8AC3E}">
        <p14:creationId xmlns:p14="http://schemas.microsoft.com/office/powerpoint/2010/main" val="4052496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CEC1C-3C95-144D-8785-34B39B08E692}"/>
              </a:ext>
            </a:extLst>
          </p:cNvPr>
          <p:cNvSpPr>
            <a:spLocks noGrp="1"/>
          </p:cNvSpPr>
          <p:nvPr>
            <p:ph type="title"/>
          </p:nvPr>
        </p:nvSpPr>
        <p:spPr>
          <a:xfrm>
            <a:off x="914400" y="106362"/>
            <a:ext cx="4191000" cy="808038"/>
          </a:xfrm>
        </p:spPr>
        <p:txBody>
          <a:bodyPr/>
          <a:lstStyle/>
          <a:p>
            <a:r>
              <a:rPr lang="en-US" dirty="0"/>
              <a:t>A Puzzle to Unravel</a:t>
            </a:r>
          </a:p>
        </p:txBody>
      </p:sp>
      <p:sp>
        <p:nvSpPr>
          <p:cNvPr id="3" name="Content Placeholder 2">
            <a:extLst>
              <a:ext uri="{FF2B5EF4-FFF2-40B4-BE49-F238E27FC236}">
                <a16:creationId xmlns:a16="http://schemas.microsoft.com/office/drawing/2014/main" id="{2F0A255D-DEEC-9F4C-8465-46543EDB59A5}"/>
              </a:ext>
            </a:extLst>
          </p:cNvPr>
          <p:cNvSpPr>
            <a:spLocks noGrp="1"/>
          </p:cNvSpPr>
          <p:nvPr>
            <p:ph sz="quarter" idx="1"/>
          </p:nvPr>
        </p:nvSpPr>
        <p:spPr>
          <a:xfrm>
            <a:off x="762000" y="762000"/>
            <a:ext cx="7924800" cy="5448300"/>
          </a:xfrm>
        </p:spPr>
        <p:txBody>
          <a:bodyPr/>
          <a:lstStyle/>
          <a:p>
            <a:r>
              <a:rPr lang="en-US" sz="2000" dirty="0"/>
              <a:t>Brookings/ITIF Report indicates that 80% of the new high-tech jobs created in America over a ten-year period were concentrated in five cities: San Jose, San Francisco, Boston, Seattle, and San Diego</a:t>
            </a:r>
          </a:p>
          <a:p>
            <a:endParaRPr lang="en-US" sz="800" dirty="0"/>
          </a:p>
          <a:p>
            <a:r>
              <a:rPr lang="en-US" sz="2000" dirty="0"/>
              <a:t>Why this West Coast dominance in both new business creation and job creation?</a:t>
            </a:r>
          </a:p>
          <a:p>
            <a:endParaRPr lang="en-US" sz="800" dirty="0"/>
          </a:p>
          <a:p>
            <a:r>
              <a:rPr lang="en-US" sz="2000" dirty="0"/>
              <a:t>Clearly agglomeration effects and other factors matter. Our question is, does the ability of these regions to rapidly develop and credential tech talent play a role, particularly because most job openings in tech are for experienced workers with particular skills?</a:t>
            </a:r>
          </a:p>
          <a:p>
            <a:endParaRPr lang="en-US" sz="800" dirty="0"/>
          </a:p>
          <a:p>
            <a:r>
              <a:rPr lang="en-US" sz="2000" dirty="0"/>
              <a:t>The active engagement by research universities in talent development across the life span primarily through Extension Schools in these regions may be a part of why they are successful</a:t>
            </a:r>
          </a:p>
          <a:p>
            <a:endParaRPr lang="en-US" sz="800" dirty="0"/>
          </a:p>
          <a:p>
            <a:r>
              <a:rPr lang="en-US" sz="2000" dirty="0"/>
              <a:t>We have been gathering data which suggests that Extension Schools may be important in ways not previously appreciated</a:t>
            </a:r>
          </a:p>
        </p:txBody>
      </p:sp>
    </p:spTree>
    <p:extLst>
      <p:ext uri="{BB962C8B-B14F-4D97-AF65-F5344CB8AC3E}">
        <p14:creationId xmlns:p14="http://schemas.microsoft.com/office/powerpoint/2010/main" val="182609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ECBB-F2E4-DD46-BF80-BAC52269A13C}"/>
              </a:ext>
            </a:extLst>
          </p:cNvPr>
          <p:cNvSpPr>
            <a:spLocks noGrp="1"/>
          </p:cNvSpPr>
          <p:nvPr>
            <p:ph type="title"/>
          </p:nvPr>
        </p:nvSpPr>
        <p:spPr/>
        <p:txBody>
          <a:bodyPr/>
          <a:lstStyle/>
          <a:p>
            <a:r>
              <a:rPr lang="en-US" dirty="0"/>
              <a:t>UCSD certificates tailored to regional economy </a:t>
            </a:r>
          </a:p>
        </p:txBody>
      </p:sp>
      <p:sp>
        <p:nvSpPr>
          <p:cNvPr id="3" name="Content Placeholder 2">
            <a:extLst>
              <a:ext uri="{FF2B5EF4-FFF2-40B4-BE49-F238E27FC236}">
                <a16:creationId xmlns:a16="http://schemas.microsoft.com/office/drawing/2014/main" id="{A8263552-6856-B54A-B19F-D44EBD8C4D72}"/>
              </a:ext>
            </a:extLst>
          </p:cNvPr>
          <p:cNvSpPr>
            <a:spLocks noGrp="1"/>
          </p:cNvSpPr>
          <p:nvPr>
            <p:ph sz="quarter" idx="1"/>
          </p:nvPr>
        </p:nvSpPr>
        <p:spPr/>
        <p:txBody>
          <a:bodyPr/>
          <a:lstStyle/>
          <a:p>
            <a:r>
              <a:rPr lang="en-US" dirty="0"/>
              <a:t>ADMET Processes: “Absorption, Distribution, Metabolism, Excretion, and Toxicology” “The specialized certificate in ADMET Processes trains scientific professionals how to incorporate ADMET concepts into their research and development projects by teaching practical application of ADMET principles and present case studies that provide successful solutions to the R&amp;D challenge”</a:t>
            </a:r>
          </a:p>
          <a:p>
            <a:endParaRPr lang="en-US" dirty="0"/>
          </a:p>
          <a:p>
            <a:r>
              <a:rPr lang="en-US" dirty="0"/>
              <a:t>$2,700, online, 9-12 months</a:t>
            </a:r>
          </a:p>
        </p:txBody>
      </p:sp>
    </p:spTree>
    <p:extLst>
      <p:ext uri="{BB962C8B-B14F-4D97-AF65-F5344CB8AC3E}">
        <p14:creationId xmlns:p14="http://schemas.microsoft.com/office/powerpoint/2010/main" val="192642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7207-18A0-E74D-AB6F-EC0353C2F667}"/>
              </a:ext>
            </a:extLst>
          </p:cNvPr>
          <p:cNvSpPr>
            <a:spLocks noGrp="1"/>
          </p:cNvSpPr>
          <p:nvPr>
            <p:ph type="title"/>
          </p:nvPr>
        </p:nvSpPr>
        <p:spPr>
          <a:xfrm>
            <a:off x="912779" y="1066800"/>
            <a:ext cx="7772400" cy="1143000"/>
          </a:xfrm>
        </p:spPr>
        <p:txBody>
          <a:bodyPr/>
          <a:lstStyle/>
          <a:p>
            <a:r>
              <a:rPr lang="en-US" sz="3600" dirty="0"/>
              <a:t>Certificate in Regulatory Affairs Essentials (for San Diego region biotech)</a:t>
            </a:r>
          </a:p>
        </p:txBody>
      </p:sp>
      <p:sp>
        <p:nvSpPr>
          <p:cNvPr id="3" name="Content Placeholder 2">
            <a:extLst>
              <a:ext uri="{FF2B5EF4-FFF2-40B4-BE49-F238E27FC236}">
                <a16:creationId xmlns:a16="http://schemas.microsoft.com/office/drawing/2014/main" id="{C7D153ED-AE1C-DD44-A15E-619CDEF3309D}"/>
              </a:ext>
            </a:extLst>
          </p:cNvPr>
          <p:cNvSpPr>
            <a:spLocks noGrp="1"/>
          </p:cNvSpPr>
          <p:nvPr>
            <p:ph sz="quarter" idx="1"/>
          </p:nvPr>
        </p:nvSpPr>
        <p:spPr>
          <a:xfrm>
            <a:off x="912779" y="2605391"/>
            <a:ext cx="7772400" cy="2895600"/>
          </a:xfrm>
        </p:spPr>
        <p:txBody>
          <a:bodyPr/>
          <a:lstStyle/>
          <a:p>
            <a:r>
              <a:rPr lang="en-US" sz="2800" dirty="0"/>
              <a:t>“a comprehensive and balanced education focusing on the key areas of regulatory affairs and the FDA imposed regulations pertinent to the pharmaceutical and biologics industry”</a:t>
            </a:r>
          </a:p>
          <a:p>
            <a:endParaRPr lang="en-US" sz="2800" dirty="0"/>
          </a:p>
          <a:p>
            <a:r>
              <a:rPr lang="en-US" sz="2800" dirty="0"/>
              <a:t>$3,345, online, 9-15 months</a:t>
            </a:r>
          </a:p>
        </p:txBody>
      </p:sp>
    </p:spTree>
    <p:extLst>
      <p:ext uri="{BB962C8B-B14F-4D97-AF65-F5344CB8AC3E}">
        <p14:creationId xmlns:p14="http://schemas.microsoft.com/office/powerpoint/2010/main" val="368027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5FD58-6F98-6742-9EE0-0626E731CDB2}"/>
              </a:ext>
            </a:extLst>
          </p:cNvPr>
          <p:cNvSpPr>
            <a:spLocks noGrp="1"/>
          </p:cNvSpPr>
          <p:nvPr>
            <p:ph type="title"/>
          </p:nvPr>
        </p:nvSpPr>
        <p:spPr/>
        <p:txBody>
          <a:bodyPr/>
          <a:lstStyle/>
          <a:p>
            <a:r>
              <a:rPr lang="en-US" dirty="0"/>
              <a:t>Systems Engineering at</a:t>
            </a:r>
            <a:br>
              <a:rPr lang="en-US" dirty="0"/>
            </a:br>
            <a:r>
              <a:rPr lang="en-US" dirty="0"/>
              <a:t>UCSD Extension</a:t>
            </a:r>
          </a:p>
        </p:txBody>
      </p:sp>
      <p:sp>
        <p:nvSpPr>
          <p:cNvPr id="3" name="Content Placeholder 2">
            <a:extLst>
              <a:ext uri="{FF2B5EF4-FFF2-40B4-BE49-F238E27FC236}">
                <a16:creationId xmlns:a16="http://schemas.microsoft.com/office/drawing/2014/main" id="{3791B753-8BC1-2844-8D7C-C7D223483969}"/>
              </a:ext>
            </a:extLst>
          </p:cNvPr>
          <p:cNvSpPr>
            <a:spLocks noGrp="1"/>
          </p:cNvSpPr>
          <p:nvPr>
            <p:ph sz="quarter" idx="1"/>
          </p:nvPr>
        </p:nvSpPr>
        <p:spPr>
          <a:xfrm>
            <a:off x="914400" y="1714500"/>
            <a:ext cx="7772400" cy="3429000"/>
          </a:xfrm>
        </p:spPr>
        <p:txBody>
          <a:bodyPr/>
          <a:lstStyle/>
          <a:p>
            <a:r>
              <a:rPr lang="en-US" sz="2800" dirty="0"/>
              <a:t>$6,455, online, 2 years</a:t>
            </a:r>
          </a:p>
          <a:p>
            <a:endParaRPr lang="en-US" sz="900" dirty="0"/>
          </a:p>
          <a:p>
            <a:r>
              <a:rPr lang="en-US" sz="2800" dirty="0"/>
              <a:t>Can end with certification from San Diego-based International Council on Systems Engineering (INCOSE)</a:t>
            </a:r>
          </a:p>
          <a:p>
            <a:endParaRPr lang="en-US" sz="900" dirty="0"/>
          </a:p>
          <a:p>
            <a:r>
              <a:rPr lang="en-US" sz="2800" dirty="0"/>
              <a:t>Advisors from Raytheon, American Systems, UCSD Engineering faculty, Navy</a:t>
            </a:r>
          </a:p>
        </p:txBody>
      </p:sp>
    </p:spTree>
    <p:extLst>
      <p:ext uri="{BB962C8B-B14F-4D97-AF65-F5344CB8AC3E}">
        <p14:creationId xmlns:p14="http://schemas.microsoft.com/office/powerpoint/2010/main" val="222787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B7F4-DC98-EF4D-8656-C6F9E90C892E}"/>
              </a:ext>
            </a:extLst>
          </p:cNvPr>
          <p:cNvSpPr>
            <a:spLocks noGrp="1"/>
          </p:cNvSpPr>
          <p:nvPr>
            <p:ph type="title"/>
          </p:nvPr>
        </p:nvSpPr>
        <p:spPr/>
        <p:txBody>
          <a:bodyPr/>
          <a:lstStyle/>
          <a:p>
            <a:r>
              <a:rPr lang="en-US" dirty="0"/>
              <a:t>University of Washington example</a:t>
            </a:r>
          </a:p>
        </p:txBody>
      </p:sp>
      <p:sp>
        <p:nvSpPr>
          <p:cNvPr id="3" name="Content Placeholder 2">
            <a:extLst>
              <a:ext uri="{FF2B5EF4-FFF2-40B4-BE49-F238E27FC236}">
                <a16:creationId xmlns:a16="http://schemas.microsoft.com/office/drawing/2014/main" id="{367D28DB-0928-2C4B-B199-AA3D759A9B6A}"/>
              </a:ext>
            </a:extLst>
          </p:cNvPr>
          <p:cNvSpPr>
            <a:spLocks noGrp="1"/>
          </p:cNvSpPr>
          <p:nvPr>
            <p:ph sz="quarter" idx="1"/>
          </p:nvPr>
        </p:nvSpPr>
        <p:spPr/>
        <p:txBody>
          <a:bodyPr/>
          <a:lstStyle/>
          <a:p>
            <a:r>
              <a:rPr lang="en-US" dirty="0"/>
              <a:t>Certificate in Aircraft Composite Structural Analysis and Design</a:t>
            </a:r>
          </a:p>
          <a:p>
            <a:endParaRPr lang="en-US" sz="1000" dirty="0"/>
          </a:p>
          <a:p>
            <a:r>
              <a:rPr lang="en-US" dirty="0"/>
              <a:t>Taught by Boeing structural designers/engineers</a:t>
            </a:r>
          </a:p>
          <a:p>
            <a:endParaRPr lang="en-US" sz="1000" dirty="0"/>
          </a:p>
          <a:p>
            <a:r>
              <a:rPr lang="en-US" dirty="0"/>
              <a:t>Advisory board from Boeing, Federal Aviation Administration</a:t>
            </a:r>
          </a:p>
          <a:p>
            <a:endParaRPr lang="en-US" sz="1000" dirty="0"/>
          </a:p>
          <a:p>
            <a:r>
              <a:rPr lang="en-US" dirty="0"/>
              <a:t>Open only to Boeing employees</a:t>
            </a:r>
          </a:p>
          <a:p>
            <a:endParaRPr lang="en-US" sz="1000" dirty="0"/>
          </a:p>
          <a:p>
            <a:r>
              <a:rPr lang="en-US" dirty="0"/>
              <a:t>8 months, evenings, classroom, $10,360</a:t>
            </a:r>
          </a:p>
          <a:p>
            <a:endParaRPr lang="en-US" dirty="0"/>
          </a:p>
          <a:p>
            <a:endParaRPr lang="en-US" dirty="0"/>
          </a:p>
        </p:txBody>
      </p:sp>
    </p:spTree>
    <p:extLst>
      <p:ext uri="{BB962C8B-B14F-4D97-AF65-F5344CB8AC3E}">
        <p14:creationId xmlns:p14="http://schemas.microsoft.com/office/powerpoint/2010/main" val="74874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7E958-8251-D04E-BB24-018E6DD890AB}"/>
              </a:ext>
            </a:extLst>
          </p:cNvPr>
          <p:cNvSpPr>
            <a:spLocks noGrp="1"/>
          </p:cNvSpPr>
          <p:nvPr>
            <p:ph type="title"/>
          </p:nvPr>
        </p:nvSpPr>
        <p:spPr/>
        <p:txBody>
          <a:bodyPr/>
          <a:lstStyle/>
          <a:p>
            <a:r>
              <a:rPr lang="en-US" dirty="0"/>
              <a:t>The diversified economy, private R1 model</a:t>
            </a:r>
          </a:p>
        </p:txBody>
      </p:sp>
      <p:sp>
        <p:nvSpPr>
          <p:cNvPr id="3" name="Content Placeholder 2">
            <a:extLst>
              <a:ext uri="{FF2B5EF4-FFF2-40B4-BE49-F238E27FC236}">
                <a16:creationId xmlns:a16="http://schemas.microsoft.com/office/drawing/2014/main" id="{96BC3C1E-FCB7-584B-B9CE-1BA3E8E3C23A}"/>
              </a:ext>
            </a:extLst>
          </p:cNvPr>
          <p:cNvSpPr>
            <a:spLocks noGrp="1"/>
          </p:cNvSpPr>
          <p:nvPr>
            <p:ph sz="quarter" idx="1"/>
          </p:nvPr>
        </p:nvSpPr>
        <p:spPr/>
        <p:txBody>
          <a:bodyPr/>
          <a:lstStyle/>
          <a:p>
            <a:r>
              <a:rPr lang="en-US" dirty="0"/>
              <a:t>Examples: Northwestern, New York University, Columbia, University of Chicago</a:t>
            </a:r>
          </a:p>
          <a:p>
            <a:r>
              <a:rPr lang="en-US" dirty="0"/>
              <a:t>Provider of funds for the main campus, builder of brand, regional and national offerings in </a:t>
            </a:r>
            <a:r>
              <a:rPr lang="en-US" u="sng" dirty="0"/>
              <a:t>established</a:t>
            </a:r>
            <a:r>
              <a:rPr lang="en-US" dirty="0"/>
              <a:t> industries</a:t>
            </a:r>
          </a:p>
          <a:p>
            <a:r>
              <a:rPr lang="en-US" dirty="0"/>
              <a:t>Diversified, innovative offerings can work in any city; few or no tailored programs for region (e.g., cybersecurity; data analytics)</a:t>
            </a:r>
          </a:p>
          <a:p>
            <a:r>
              <a:rPr lang="en-US" dirty="0"/>
              <a:t>Tends toward expensive degrees (e.g., Northwestern’s regulatory compliance </a:t>
            </a:r>
            <a:r>
              <a:rPr lang="en-US" u="sng" dirty="0"/>
              <a:t>degree</a:t>
            </a:r>
            <a:r>
              <a:rPr lang="en-US" dirty="0"/>
              <a:t>; about $44K)</a:t>
            </a:r>
          </a:p>
          <a:p>
            <a:endParaRPr lang="en-US" dirty="0"/>
          </a:p>
          <a:p>
            <a:endParaRPr lang="en-US" dirty="0"/>
          </a:p>
        </p:txBody>
      </p:sp>
    </p:spTree>
    <p:extLst>
      <p:ext uri="{BB962C8B-B14F-4D97-AF65-F5344CB8AC3E}">
        <p14:creationId xmlns:p14="http://schemas.microsoft.com/office/powerpoint/2010/main" val="195491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6FF30-0B5D-A242-B050-F2465D99A467}"/>
              </a:ext>
            </a:extLst>
          </p:cNvPr>
          <p:cNvSpPr>
            <a:spLocks noGrp="1"/>
          </p:cNvSpPr>
          <p:nvPr>
            <p:ph type="title"/>
          </p:nvPr>
        </p:nvSpPr>
        <p:spPr/>
        <p:txBody>
          <a:bodyPr/>
          <a:lstStyle/>
          <a:p>
            <a:r>
              <a:rPr lang="en-US" dirty="0"/>
              <a:t>The less research-oriented, small-school model</a:t>
            </a:r>
          </a:p>
        </p:txBody>
      </p:sp>
      <p:sp>
        <p:nvSpPr>
          <p:cNvPr id="3" name="Content Placeholder 2">
            <a:extLst>
              <a:ext uri="{FF2B5EF4-FFF2-40B4-BE49-F238E27FC236}">
                <a16:creationId xmlns:a16="http://schemas.microsoft.com/office/drawing/2014/main" id="{FEB1176E-B496-AE46-8511-8207E497DA70}"/>
              </a:ext>
            </a:extLst>
          </p:cNvPr>
          <p:cNvSpPr>
            <a:spLocks noGrp="1"/>
          </p:cNvSpPr>
          <p:nvPr>
            <p:ph sz="quarter" idx="1"/>
          </p:nvPr>
        </p:nvSpPr>
        <p:spPr/>
        <p:txBody>
          <a:bodyPr/>
          <a:lstStyle/>
          <a:p>
            <a:r>
              <a:rPr lang="en-US" dirty="0"/>
              <a:t>Examples: UIC, CUNY, DePaul, IIT</a:t>
            </a:r>
          </a:p>
          <a:p>
            <a:r>
              <a:rPr lang="en-US" dirty="0"/>
              <a:t>Provider of a hand up for strivers seeking social mobility or solidifying incumbency in established industries; revenue for main campus</a:t>
            </a:r>
          </a:p>
          <a:p>
            <a:r>
              <a:rPr lang="en-US" dirty="0"/>
              <a:t>Specialize in “commodified” education—not tailored to regional economy (e.g., bioinformatics certificate at UIC; web development; Java; C/C++; </a:t>
            </a:r>
            <a:r>
              <a:rPr lang="en-US" dirty="0" err="1"/>
              <a:t>etc</a:t>
            </a:r>
            <a:r>
              <a:rPr lang="en-US" dirty="0"/>
              <a:t>)</a:t>
            </a:r>
          </a:p>
          <a:p>
            <a:endParaRPr lang="en-US" dirty="0"/>
          </a:p>
          <a:p>
            <a:r>
              <a:rPr lang="en-US" dirty="0"/>
              <a:t>….but </a:t>
            </a:r>
            <a:r>
              <a:rPr lang="en-US" dirty="0">
                <a:solidFill>
                  <a:schemeClr val="tx2">
                    <a:lumMod val="50000"/>
                  </a:schemeClr>
                </a:solidFill>
              </a:rPr>
              <a:t>can</a:t>
            </a:r>
            <a:r>
              <a:rPr lang="en-US" dirty="0"/>
              <a:t> be entrepreneurial: DePaul and air traffic controllers; CUNY and grant-funded training</a:t>
            </a:r>
          </a:p>
        </p:txBody>
      </p:sp>
    </p:spTree>
    <p:extLst>
      <p:ext uri="{BB962C8B-B14F-4D97-AF65-F5344CB8AC3E}">
        <p14:creationId xmlns:p14="http://schemas.microsoft.com/office/powerpoint/2010/main" val="386201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3C031702-5E35-7449-90C0-9066FDD810BD}"/>
              </a:ext>
            </a:extLst>
          </p:cNvPr>
          <p:cNvSpPr/>
          <p:nvPr/>
        </p:nvSpPr>
        <p:spPr>
          <a:xfrm>
            <a:off x="609600" y="304800"/>
            <a:ext cx="3200400" cy="3200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1E4C9EE-32AC-7040-B252-FDBBF1787E9E}"/>
              </a:ext>
            </a:extLst>
          </p:cNvPr>
          <p:cNvSpPr/>
          <p:nvPr/>
        </p:nvSpPr>
        <p:spPr>
          <a:xfrm>
            <a:off x="609600" y="1371600"/>
            <a:ext cx="3200400" cy="3200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4EDA19F-32F2-7B40-BB99-37DAEE3328BA}"/>
              </a:ext>
            </a:extLst>
          </p:cNvPr>
          <p:cNvSpPr/>
          <p:nvPr/>
        </p:nvSpPr>
        <p:spPr>
          <a:xfrm>
            <a:off x="620486" y="2514600"/>
            <a:ext cx="3200400" cy="3200400"/>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0AB7F96-A82F-AF40-B56B-7B24FAE72799}"/>
              </a:ext>
            </a:extLst>
          </p:cNvPr>
          <p:cNvSpPr txBox="1"/>
          <p:nvPr/>
        </p:nvSpPr>
        <p:spPr>
          <a:xfrm>
            <a:off x="4920343" y="685800"/>
            <a:ext cx="3024739" cy="492443"/>
          </a:xfrm>
          <a:prstGeom prst="rect">
            <a:avLst/>
          </a:prstGeom>
          <a:noFill/>
          <a:ln>
            <a:solidFill>
              <a:srgbClr val="000000"/>
            </a:solidFill>
          </a:ln>
        </p:spPr>
        <p:txBody>
          <a:bodyPr wrap="none" rtlCol="0">
            <a:spAutoFit/>
          </a:bodyPr>
          <a:lstStyle/>
          <a:p>
            <a:pPr algn="ctr"/>
            <a:r>
              <a:rPr lang="en-US" sz="2600" dirty="0">
                <a:solidFill>
                  <a:srgbClr val="000000"/>
                </a:solidFill>
                <a:latin typeface="Calibri" panose="020F0502020204030204" pitchFamily="34" charset="0"/>
                <a:cs typeface="Calibri" panose="020F0502020204030204" pitchFamily="34" charset="0"/>
              </a:rPr>
              <a:t>Research universities</a:t>
            </a:r>
          </a:p>
        </p:txBody>
      </p:sp>
      <p:sp>
        <p:nvSpPr>
          <p:cNvPr id="23" name="TextBox 22">
            <a:extLst>
              <a:ext uri="{FF2B5EF4-FFF2-40B4-BE49-F238E27FC236}">
                <a16:creationId xmlns:a16="http://schemas.microsoft.com/office/drawing/2014/main" id="{14E4D374-F067-384D-BB83-A991B9D51B5F}"/>
              </a:ext>
            </a:extLst>
          </p:cNvPr>
          <p:cNvSpPr txBox="1"/>
          <p:nvPr/>
        </p:nvSpPr>
        <p:spPr>
          <a:xfrm>
            <a:off x="4800600" y="1639670"/>
            <a:ext cx="3387530" cy="892552"/>
          </a:xfrm>
          <a:prstGeom prst="rect">
            <a:avLst/>
          </a:prstGeom>
          <a:noFill/>
          <a:ln>
            <a:solidFill>
              <a:srgbClr val="000000"/>
            </a:solidFill>
          </a:ln>
        </p:spPr>
        <p:txBody>
          <a:bodyPr wrap="none" rtlCol="0">
            <a:spAutoFit/>
          </a:bodyPr>
          <a:lstStyle/>
          <a:p>
            <a:pPr algn="ctr"/>
            <a:r>
              <a:rPr lang="en-US" sz="2600" dirty="0">
                <a:solidFill>
                  <a:srgbClr val="000000"/>
                </a:solidFill>
                <a:latin typeface="Calibri" panose="020F0502020204030204" pitchFamily="34" charset="0"/>
                <a:cs typeface="Calibri" panose="020F0502020204030204" pitchFamily="34" charset="0"/>
              </a:rPr>
              <a:t>Private R1 and regional </a:t>
            </a:r>
          </a:p>
          <a:p>
            <a:pPr algn="ctr"/>
            <a:r>
              <a:rPr lang="en-US" sz="2600" dirty="0">
                <a:solidFill>
                  <a:srgbClr val="000000"/>
                </a:solidFill>
                <a:latin typeface="Calibri" panose="020F0502020204030204" pitchFamily="34" charset="0"/>
                <a:cs typeface="Calibri" panose="020F0502020204030204" pitchFamily="34" charset="0"/>
              </a:rPr>
              <a:t>4-year universities</a:t>
            </a:r>
          </a:p>
        </p:txBody>
      </p:sp>
      <p:sp>
        <p:nvSpPr>
          <p:cNvPr id="24" name="TextBox 23">
            <a:extLst>
              <a:ext uri="{FF2B5EF4-FFF2-40B4-BE49-F238E27FC236}">
                <a16:creationId xmlns:a16="http://schemas.microsoft.com/office/drawing/2014/main" id="{9C5D56CF-BBCB-0849-A0F3-BD7622DA73DB}"/>
              </a:ext>
            </a:extLst>
          </p:cNvPr>
          <p:cNvSpPr txBox="1"/>
          <p:nvPr/>
        </p:nvSpPr>
        <p:spPr>
          <a:xfrm>
            <a:off x="4920343" y="4772054"/>
            <a:ext cx="2918684" cy="492443"/>
          </a:xfrm>
          <a:prstGeom prst="rect">
            <a:avLst/>
          </a:prstGeom>
          <a:noFill/>
          <a:ln>
            <a:solidFill>
              <a:srgbClr val="000000"/>
            </a:solidFill>
          </a:ln>
        </p:spPr>
        <p:txBody>
          <a:bodyPr wrap="none" rtlCol="0">
            <a:spAutoFit/>
          </a:bodyPr>
          <a:lstStyle/>
          <a:p>
            <a:pPr algn="ctr"/>
            <a:r>
              <a:rPr lang="en-US" sz="2600" dirty="0">
                <a:solidFill>
                  <a:srgbClr val="000000"/>
                </a:solidFill>
                <a:latin typeface="Calibri" panose="020F0502020204030204" pitchFamily="34" charset="0"/>
                <a:cs typeface="Calibri" panose="020F0502020204030204" pitchFamily="34" charset="0"/>
              </a:rPr>
              <a:t>Community colleges</a:t>
            </a:r>
          </a:p>
        </p:txBody>
      </p:sp>
      <p:cxnSp>
        <p:nvCxnSpPr>
          <p:cNvPr id="26" name="Straight Arrow Connector 25">
            <a:extLst>
              <a:ext uri="{FF2B5EF4-FFF2-40B4-BE49-F238E27FC236}">
                <a16:creationId xmlns:a16="http://schemas.microsoft.com/office/drawing/2014/main" id="{813ED948-5857-DD4B-9D7F-97A2529239C2}"/>
              </a:ext>
            </a:extLst>
          </p:cNvPr>
          <p:cNvCxnSpPr>
            <a:stCxn id="21" idx="1"/>
          </p:cNvCxnSpPr>
          <p:nvPr/>
        </p:nvCxnSpPr>
        <p:spPr>
          <a:xfrm flipH="1" flipV="1">
            <a:off x="2133600" y="914400"/>
            <a:ext cx="2786743" cy="17622"/>
          </a:xfrm>
          <a:prstGeom prst="straightConnector1">
            <a:avLst/>
          </a:prstGeom>
          <a:ln w="41275">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8029D6B-FF27-4843-B7E5-73B5228C2280}"/>
              </a:ext>
            </a:extLst>
          </p:cNvPr>
          <p:cNvCxnSpPr>
            <a:cxnSpLocks/>
            <a:stCxn id="23" idx="1"/>
          </p:cNvCxnSpPr>
          <p:nvPr/>
        </p:nvCxnSpPr>
        <p:spPr>
          <a:xfrm flipH="1">
            <a:off x="2133600" y="2085946"/>
            <a:ext cx="2667000" cy="0"/>
          </a:xfrm>
          <a:prstGeom prst="straightConnector1">
            <a:avLst/>
          </a:prstGeom>
          <a:ln w="41275">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2814ECA-52B4-F549-81AB-B6F064F71528}"/>
              </a:ext>
            </a:extLst>
          </p:cNvPr>
          <p:cNvCxnSpPr>
            <a:stCxn id="24" idx="1"/>
          </p:cNvCxnSpPr>
          <p:nvPr/>
        </p:nvCxnSpPr>
        <p:spPr>
          <a:xfrm flipH="1" flipV="1">
            <a:off x="2167659" y="5018275"/>
            <a:ext cx="2752684" cy="1"/>
          </a:xfrm>
          <a:prstGeom prst="straightConnector1">
            <a:avLst/>
          </a:prstGeom>
          <a:ln w="41275">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358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337A4-A3A7-8446-A902-204BCA56D080}"/>
              </a:ext>
            </a:extLst>
          </p:cNvPr>
          <p:cNvSpPr>
            <a:spLocks noGrp="1"/>
          </p:cNvSpPr>
          <p:nvPr>
            <p:ph type="title"/>
          </p:nvPr>
        </p:nvSpPr>
        <p:spPr>
          <a:xfrm>
            <a:off x="914400" y="762000"/>
            <a:ext cx="4038600" cy="655638"/>
          </a:xfrm>
        </p:spPr>
        <p:txBody>
          <a:bodyPr/>
          <a:lstStyle/>
          <a:p>
            <a:r>
              <a:rPr lang="en-US" dirty="0"/>
              <a:t>Key Take-Aways</a:t>
            </a:r>
          </a:p>
        </p:txBody>
      </p:sp>
      <p:sp>
        <p:nvSpPr>
          <p:cNvPr id="3" name="Content Placeholder 2">
            <a:extLst>
              <a:ext uri="{FF2B5EF4-FFF2-40B4-BE49-F238E27FC236}">
                <a16:creationId xmlns:a16="http://schemas.microsoft.com/office/drawing/2014/main" id="{C5F5CA96-0DAF-D041-889C-8C8DA90CDD64}"/>
              </a:ext>
            </a:extLst>
          </p:cNvPr>
          <p:cNvSpPr>
            <a:spLocks noGrp="1"/>
          </p:cNvSpPr>
          <p:nvPr>
            <p:ph sz="quarter" idx="1"/>
          </p:nvPr>
        </p:nvSpPr>
        <p:spPr/>
        <p:txBody>
          <a:bodyPr/>
          <a:lstStyle/>
          <a:p>
            <a:r>
              <a:rPr lang="en-US" dirty="0"/>
              <a:t>Need a much more comprehensive and nuanced understanding of the job opportunities in the tech sector</a:t>
            </a:r>
          </a:p>
          <a:p>
            <a:pPr marL="0" indent="0">
              <a:buNone/>
            </a:pPr>
            <a:endParaRPr lang="en-US" sz="1000" dirty="0"/>
          </a:p>
          <a:p>
            <a:r>
              <a:rPr lang="en-US" dirty="0"/>
              <a:t>Need to better understand contributions of 4-year colleges and universities to regional talent development</a:t>
            </a:r>
          </a:p>
          <a:p>
            <a:endParaRPr lang="en-US" sz="1000" dirty="0"/>
          </a:p>
          <a:p>
            <a:r>
              <a:rPr lang="en-US" dirty="0"/>
              <a:t>Moving forward we need good research on how all higher education institutions are contributing to workforce development NOT just community colleges</a:t>
            </a:r>
          </a:p>
          <a:p>
            <a:endParaRPr lang="en-US" dirty="0"/>
          </a:p>
          <a:p>
            <a:endParaRPr lang="en-US" dirty="0"/>
          </a:p>
        </p:txBody>
      </p:sp>
    </p:spTree>
    <p:extLst>
      <p:ext uri="{BB962C8B-B14F-4D97-AF65-F5344CB8AC3E}">
        <p14:creationId xmlns:p14="http://schemas.microsoft.com/office/powerpoint/2010/main" val="679315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2019300" y="3124200"/>
            <a:ext cx="5105400" cy="1219200"/>
          </a:xfrm>
        </p:spPr>
        <p:txBody>
          <a:bodyPr/>
          <a:lstStyle/>
          <a:p>
            <a:r>
              <a:rPr lang="en-US" dirty="0">
                <a:latin typeface="Calibri" charset="0"/>
              </a:rPr>
              <a:t>John Skrentny and Mary Walshok</a:t>
            </a:r>
          </a:p>
          <a:p>
            <a:r>
              <a:rPr lang="en-US" dirty="0">
                <a:latin typeface="Calibri" charset="0"/>
              </a:rPr>
              <a:t>University of California, San Diego</a:t>
            </a:r>
          </a:p>
        </p:txBody>
      </p:sp>
      <p:sp>
        <p:nvSpPr>
          <p:cNvPr id="6147" name="Title 1"/>
          <p:cNvSpPr>
            <a:spLocks noGrp="1"/>
          </p:cNvSpPr>
          <p:nvPr>
            <p:ph type="ctrTitle"/>
          </p:nvPr>
        </p:nvSpPr>
        <p:spPr>
          <a:xfrm>
            <a:off x="457200" y="1368357"/>
            <a:ext cx="8229600" cy="1832043"/>
          </a:xfrm>
        </p:spPr>
        <p:txBody>
          <a:bodyPr/>
          <a:lstStyle/>
          <a:p>
            <a:r>
              <a:rPr lang="en-US" sz="3600" dirty="0">
                <a:latin typeface="Calibri" charset="0"/>
              </a:rPr>
              <a:t>America’s Shadow Training System: </a:t>
            </a:r>
            <a:br>
              <a:rPr lang="en-US" sz="3600" dirty="0">
                <a:latin typeface="Calibri" charset="0"/>
              </a:rPr>
            </a:br>
            <a:r>
              <a:rPr lang="en-US" sz="3600" dirty="0"/>
              <a:t>University Extension Schools</a:t>
            </a:r>
            <a:br>
              <a:rPr lang="en-US" sz="3600" dirty="0"/>
            </a:br>
            <a:r>
              <a:rPr lang="en-US" sz="3600" dirty="0"/>
              <a:t>in Regional Tech Economies</a:t>
            </a:r>
            <a:r>
              <a:rPr lang="en-US" dirty="0"/>
              <a:t> </a:t>
            </a:r>
            <a:endParaRPr dirty="0">
              <a:latin typeface="Calibri" charset="0"/>
            </a:endParaRPr>
          </a:p>
        </p:txBody>
      </p:sp>
      <p:sp>
        <p:nvSpPr>
          <p:cNvPr id="3" name="Rectangle 2">
            <a:extLst>
              <a:ext uri="{FF2B5EF4-FFF2-40B4-BE49-F238E27FC236}">
                <a16:creationId xmlns:a16="http://schemas.microsoft.com/office/drawing/2014/main" id="{D852E809-35AA-4F51-BAD6-22405426996A}"/>
              </a:ext>
            </a:extLst>
          </p:cNvPr>
          <p:cNvSpPr/>
          <p:nvPr/>
        </p:nvSpPr>
        <p:spPr>
          <a:xfrm>
            <a:off x="1737730" y="4419600"/>
            <a:ext cx="5668539" cy="1446550"/>
          </a:xfrm>
          <a:prstGeom prst="rect">
            <a:avLst/>
          </a:prstGeom>
        </p:spPr>
        <p:txBody>
          <a:bodyPr wrap="none">
            <a:spAutoFit/>
          </a:bodyPr>
          <a:lstStyle/>
          <a:p>
            <a:pPr lvl="0">
              <a:spcBef>
                <a:spcPts val="575"/>
              </a:spcBef>
              <a:buClr>
                <a:srgbClr val="0086FA"/>
              </a:buClr>
              <a:buSzPct val="85000"/>
            </a:pPr>
            <a:r>
              <a:rPr lang="en-US" sz="8800" b="1" i="1" dirty="0">
                <a:solidFill>
                  <a:srgbClr val="000000"/>
                </a:solidFill>
                <a:latin typeface="Calibri"/>
                <a:cs typeface="+mn-cs"/>
              </a:rPr>
              <a:t>Thank you! </a:t>
            </a:r>
          </a:p>
        </p:txBody>
      </p:sp>
    </p:spTree>
    <p:extLst>
      <p:ext uri="{BB962C8B-B14F-4D97-AF65-F5344CB8AC3E}">
        <p14:creationId xmlns:p14="http://schemas.microsoft.com/office/powerpoint/2010/main" val="1795630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5E9E-9163-984C-84BC-DB04F32DC76C}"/>
              </a:ext>
            </a:extLst>
          </p:cNvPr>
          <p:cNvSpPr>
            <a:spLocks noGrp="1"/>
          </p:cNvSpPr>
          <p:nvPr>
            <p:ph type="title"/>
          </p:nvPr>
        </p:nvSpPr>
        <p:spPr/>
        <p:txBody>
          <a:bodyPr/>
          <a:lstStyle/>
          <a:p>
            <a:r>
              <a:rPr lang="en-US" sz="3600" dirty="0"/>
              <a:t>What do we know about university Extension training and tech economies?</a:t>
            </a:r>
          </a:p>
        </p:txBody>
      </p:sp>
      <p:sp>
        <p:nvSpPr>
          <p:cNvPr id="3" name="Content Placeholder 2">
            <a:extLst>
              <a:ext uri="{FF2B5EF4-FFF2-40B4-BE49-F238E27FC236}">
                <a16:creationId xmlns:a16="http://schemas.microsoft.com/office/drawing/2014/main" id="{BCEACEA4-7F32-DD42-823E-47D30807D82D}"/>
              </a:ext>
            </a:extLst>
          </p:cNvPr>
          <p:cNvSpPr>
            <a:spLocks noGrp="1"/>
          </p:cNvSpPr>
          <p:nvPr>
            <p:ph sz="quarter" idx="1"/>
          </p:nvPr>
        </p:nvSpPr>
        <p:spPr/>
        <p:txBody>
          <a:bodyPr/>
          <a:lstStyle/>
          <a:p>
            <a:r>
              <a:rPr lang="en-US" sz="2000" dirty="0"/>
              <a:t>Not much! Most research is on community colleges</a:t>
            </a:r>
          </a:p>
          <a:p>
            <a:endParaRPr lang="en-US" sz="1200" dirty="0"/>
          </a:p>
          <a:p>
            <a:r>
              <a:rPr lang="en-US" sz="2000" dirty="0"/>
              <a:t>Osterman and Weaver (2016) reported that business use of </a:t>
            </a:r>
            <a:r>
              <a:rPr lang="en-US" sz="2000" dirty="0">
                <a:solidFill>
                  <a:srgbClr val="FF0000"/>
                </a:solidFill>
              </a:rPr>
              <a:t>community colleges</a:t>
            </a:r>
            <a:r>
              <a:rPr lang="en-US" sz="2000" dirty="0"/>
              <a:t> for training occurred among only 25% of firms who were satisfied with the results</a:t>
            </a:r>
          </a:p>
          <a:p>
            <a:pPr marL="0" indent="0">
              <a:buNone/>
            </a:pPr>
            <a:endParaRPr lang="en-US" sz="1200" dirty="0"/>
          </a:p>
          <a:p>
            <a:r>
              <a:rPr lang="en-US" sz="2000" dirty="0">
                <a:solidFill>
                  <a:srgbClr val="FF0000"/>
                </a:solidFill>
              </a:rPr>
              <a:t>Community college</a:t>
            </a:r>
            <a:r>
              <a:rPr lang="en-US" sz="2000" dirty="0"/>
              <a:t> relationships complement other firm training practices, particularly in entry and middle skill jobs.</a:t>
            </a:r>
          </a:p>
          <a:p>
            <a:pPr marL="0" indent="0">
              <a:buNone/>
            </a:pPr>
            <a:endParaRPr lang="en-US" sz="1200" dirty="0"/>
          </a:p>
          <a:p>
            <a:r>
              <a:rPr lang="en-US" sz="2000" dirty="0"/>
              <a:t>Extension Schools have similar connections to employers and firms (possibly in higher percentages) which focus on more advanced skill certifications and credentialing, especially important to rapidly changing, fast growing technology clusters such as IT, software, and Life Sciences</a:t>
            </a:r>
          </a:p>
          <a:p>
            <a:endParaRPr lang="en-US" dirty="0"/>
          </a:p>
          <a:p>
            <a:endParaRPr lang="en-US" dirty="0"/>
          </a:p>
          <a:p>
            <a:endParaRPr lang="en-US" dirty="0"/>
          </a:p>
        </p:txBody>
      </p:sp>
    </p:spTree>
    <p:extLst>
      <p:ext uri="{BB962C8B-B14F-4D97-AF65-F5344CB8AC3E}">
        <p14:creationId xmlns:p14="http://schemas.microsoft.com/office/powerpoint/2010/main" val="98434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7E4FA-1364-0645-9D86-16E0B66EA74D}"/>
              </a:ext>
            </a:extLst>
          </p:cNvPr>
          <p:cNvSpPr>
            <a:spLocks noGrp="1"/>
          </p:cNvSpPr>
          <p:nvPr>
            <p:ph type="title"/>
          </p:nvPr>
        </p:nvSpPr>
        <p:spPr>
          <a:xfrm>
            <a:off x="609600" y="304800"/>
            <a:ext cx="8305800" cy="1752600"/>
          </a:xfrm>
        </p:spPr>
        <p:txBody>
          <a:bodyPr/>
          <a:lstStyle/>
          <a:p>
            <a:r>
              <a:rPr lang="en-US" sz="2600" dirty="0"/>
              <a:t>Why study Extension Schools?</a:t>
            </a:r>
            <a:br>
              <a:rPr lang="en-US" sz="2600" dirty="0"/>
            </a:br>
            <a:r>
              <a:rPr lang="en-US" sz="2600" dirty="0"/>
              <a:t>	Tech employers need experienced workers at all education levels and expect them to continuously update or repurpose their existing skills and competencies.</a:t>
            </a:r>
          </a:p>
        </p:txBody>
      </p:sp>
      <p:pic>
        <p:nvPicPr>
          <p:cNvPr id="5" name="Content Placeholder 4">
            <a:extLst>
              <a:ext uri="{FF2B5EF4-FFF2-40B4-BE49-F238E27FC236}">
                <a16:creationId xmlns:a16="http://schemas.microsoft.com/office/drawing/2014/main" id="{13D91A89-8AC2-5548-8AC6-F710EE96A730}"/>
              </a:ext>
            </a:extLst>
          </p:cNvPr>
          <p:cNvPicPr>
            <a:picLocks noGrp="1" noChangeAspect="1"/>
          </p:cNvPicPr>
          <p:nvPr>
            <p:ph sz="quarter" idx="1"/>
          </p:nvPr>
        </p:nvPicPr>
        <p:blipFill>
          <a:blip r:embed="rId2" cstate="email">
            <a:extLst>
              <a:ext uri="{28A0092B-C50C-407E-A947-70E740481C1C}">
                <a14:useLocalDpi xmlns:a14="http://schemas.microsoft.com/office/drawing/2010/main" val="0"/>
              </a:ext>
            </a:extLst>
          </a:blip>
          <a:stretch>
            <a:fillRect/>
          </a:stretch>
        </p:blipFill>
        <p:spPr>
          <a:xfrm>
            <a:off x="457200" y="2133600"/>
            <a:ext cx="8458200" cy="3810000"/>
          </a:xfrm>
        </p:spPr>
      </p:pic>
    </p:spTree>
    <p:extLst>
      <p:ext uri="{BB962C8B-B14F-4D97-AF65-F5344CB8AC3E}">
        <p14:creationId xmlns:p14="http://schemas.microsoft.com/office/powerpoint/2010/main" val="2022884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9F76A-04E2-3742-9030-F6D728F3254F}"/>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0809B22F-3CA1-7145-8CBC-F3B63D87CAA8}"/>
              </a:ext>
            </a:extLst>
          </p:cNvPr>
          <p:cNvSpPr>
            <a:spLocks noGrp="1"/>
          </p:cNvSpPr>
          <p:nvPr>
            <p:ph sz="quarter" idx="1"/>
          </p:nvPr>
        </p:nvSpPr>
        <p:spPr/>
        <p:txBody>
          <a:bodyPr/>
          <a:lstStyle/>
          <a:p>
            <a:r>
              <a:rPr lang="en-US" u="sng" dirty="0"/>
              <a:t>How</a:t>
            </a:r>
            <a:r>
              <a:rPr lang="en-US" dirty="0"/>
              <a:t> do research university Extension Schools add value to their regional economies? </a:t>
            </a:r>
          </a:p>
          <a:p>
            <a:endParaRPr lang="en-US" dirty="0"/>
          </a:p>
          <a:p>
            <a:r>
              <a:rPr lang="en-US" dirty="0"/>
              <a:t>Is Extension a marginal money maker, an innovative mobility enabler, and/or (frame 3) regional anchor institution for tech economies?  </a:t>
            </a:r>
          </a:p>
          <a:p>
            <a:endParaRPr lang="en-US" dirty="0"/>
          </a:p>
          <a:p>
            <a:r>
              <a:rPr lang="en-US" dirty="0"/>
              <a:t>What are the correlates  to variation? </a:t>
            </a:r>
          </a:p>
          <a:p>
            <a:endParaRPr lang="en-US" dirty="0"/>
          </a:p>
          <a:p>
            <a:endParaRPr lang="en-US" dirty="0"/>
          </a:p>
        </p:txBody>
      </p:sp>
    </p:spTree>
    <p:extLst>
      <p:ext uri="{BB962C8B-B14F-4D97-AF65-F5344CB8AC3E}">
        <p14:creationId xmlns:p14="http://schemas.microsoft.com/office/powerpoint/2010/main" val="273776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94E3B-59F6-AF45-BAA0-9CCCCBD81816}"/>
              </a:ext>
            </a:extLst>
          </p:cNvPr>
          <p:cNvSpPr>
            <a:spLocks noGrp="1"/>
          </p:cNvSpPr>
          <p:nvPr>
            <p:ph type="title"/>
          </p:nvPr>
        </p:nvSpPr>
        <p:spPr/>
        <p:txBody>
          <a:bodyPr/>
          <a:lstStyle/>
          <a:p>
            <a:r>
              <a:rPr lang="en-US" dirty="0"/>
              <a:t>Study design: “landscaping” the Extension role in regional tech</a:t>
            </a:r>
          </a:p>
        </p:txBody>
      </p:sp>
      <p:sp>
        <p:nvSpPr>
          <p:cNvPr id="3" name="Content Placeholder 2">
            <a:extLst>
              <a:ext uri="{FF2B5EF4-FFF2-40B4-BE49-F238E27FC236}">
                <a16:creationId xmlns:a16="http://schemas.microsoft.com/office/drawing/2014/main" id="{9B8F8437-2D66-D241-94ED-EAA50DC14336}"/>
              </a:ext>
            </a:extLst>
          </p:cNvPr>
          <p:cNvSpPr>
            <a:spLocks noGrp="1"/>
          </p:cNvSpPr>
          <p:nvPr>
            <p:ph sz="quarter" idx="1"/>
          </p:nvPr>
        </p:nvSpPr>
        <p:spPr/>
        <p:txBody>
          <a:bodyPr/>
          <a:lstStyle/>
          <a:p>
            <a:r>
              <a:rPr lang="en-US" sz="2400" dirty="0"/>
              <a:t>Seek variation in conditions:  older diversified economies; proportional size and maturity of tech sector</a:t>
            </a:r>
          </a:p>
          <a:p>
            <a:r>
              <a:rPr lang="en-US" sz="2400" dirty="0"/>
              <a:t>Seek variation in region: West, Midwest, and East Coast (South dropped due to funding)</a:t>
            </a:r>
          </a:p>
          <a:p>
            <a:r>
              <a:rPr lang="en-US" sz="2400" dirty="0"/>
              <a:t>Seek variation in types of university: public and private, R1 and smaller universities</a:t>
            </a:r>
          </a:p>
          <a:p>
            <a:r>
              <a:rPr lang="en-US" sz="2400" dirty="0"/>
              <a:t>Identify curricula variations, marketing strategy, role in tech eco-system (if any) </a:t>
            </a:r>
          </a:p>
          <a:p>
            <a:r>
              <a:rPr lang="en-US" sz="2400" dirty="0"/>
              <a:t>Data: Primarily interviews with stakeholders; quantitatively difficult due to lack of records and continually changing curricula </a:t>
            </a:r>
          </a:p>
        </p:txBody>
      </p:sp>
    </p:spTree>
    <p:extLst>
      <p:ext uri="{BB962C8B-B14F-4D97-AF65-F5344CB8AC3E}">
        <p14:creationId xmlns:p14="http://schemas.microsoft.com/office/powerpoint/2010/main" val="247176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887C30-31A8-1A49-8613-9E8C84E74B1E}"/>
              </a:ext>
            </a:extLst>
          </p:cNvPr>
          <p:cNvPicPr>
            <a:picLocks noGrp="1" noChangeAspect="1"/>
          </p:cNvPicPr>
          <p:nvPr>
            <p:ph sz="quarter" idx="1"/>
          </p:nvPr>
        </p:nvPicPr>
        <p:blipFill>
          <a:blip r:embed="rId2" cstate="email">
            <a:extLst>
              <a:ext uri="{28A0092B-C50C-407E-A947-70E740481C1C}">
                <a14:useLocalDpi xmlns:a14="http://schemas.microsoft.com/office/drawing/2010/main" val="0"/>
              </a:ext>
            </a:extLst>
          </a:blip>
          <a:stretch>
            <a:fillRect/>
          </a:stretch>
        </p:blipFill>
        <p:spPr>
          <a:xfrm>
            <a:off x="609600" y="609600"/>
            <a:ext cx="2794000" cy="1130300"/>
          </a:xfrm>
        </p:spPr>
      </p:pic>
      <p:pic>
        <p:nvPicPr>
          <p:cNvPr id="7" name="Picture 6">
            <a:extLst>
              <a:ext uri="{FF2B5EF4-FFF2-40B4-BE49-F238E27FC236}">
                <a16:creationId xmlns:a16="http://schemas.microsoft.com/office/drawing/2014/main" id="{11746BC8-0CDF-A641-9BDE-C1A0124E066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10150" y="801688"/>
            <a:ext cx="2349500" cy="1054100"/>
          </a:xfrm>
          <a:prstGeom prst="rect">
            <a:avLst/>
          </a:prstGeom>
        </p:spPr>
      </p:pic>
      <p:pic>
        <p:nvPicPr>
          <p:cNvPr id="9" name="Picture 8">
            <a:extLst>
              <a:ext uri="{FF2B5EF4-FFF2-40B4-BE49-F238E27FC236}">
                <a16:creationId xmlns:a16="http://schemas.microsoft.com/office/drawing/2014/main" id="{88DFF659-8F2B-CF46-BDF9-5321D5273FF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66800" y="2033588"/>
            <a:ext cx="7810500" cy="939800"/>
          </a:xfrm>
          <a:prstGeom prst="rect">
            <a:avLst/>
          </a:prstGeom>
        </p:spPr>
      </p:pic>
      <p:pic>
        <p:nvPicPr>
          <p:cNvPr id="11" name="Picture 10">
            <a:extLst>
              <a:ext uri="{FF2B5EF4-FFF2-40B4-BE49-F238E27FC236}">
                <a16:creationId xmlns:a16="http://schemas.microsoft.com/office/drawing/2014/main" id="{7B3AB28E-68DF-E542-9EDD-3BAB43314BB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5314" y="3054350"/>
            <a:ext cx="5829300" cy="749300"/>
          </a:xfrm>
          <a:prstGeom prst="rect">
            <a:avLst/>
          </a:prstGeom>
        </p:spPr>
      </p:pic>
      <p:pic>
        <p:nvPicPr>
          <p:cNvPr id="13" name="Picture 12">
            <a:extLst>
              <a:ext uri="{FF2B5EF4-FFF2-40B4-BE49-F238E27FC236}">
                <a16:creationId xmlns:a16="http://schemas.microsoft.com/office/drawing/2014/main" id="{4A13436D-3BAF-7442-9CC9-2C8C305B152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233464" y="3849688"/>
            <a:ext cx="5702300" cy="876300"/>
          </a:xfrm>
          <a:prstGeom prst="rect">
            <a:avLst/>
          </a:prstGeom>
        </p:spPr>
      </p:pic>
      <p:pic>
        <p:nvPicPr>
          <p:cNvPr id="15" name="Picture 14">
            <a:extLst>
              <a:ext uri="{FF2B5EF4-FFF2-40B4-BE49-F238E27FC236}">
                <a16:creationId xmlns:a16="http://schemas.microsoft.com/office/drawing/2014/main" id="{1B0B397F-8079-9B4D-837F-8B640F204509}"/>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05000" y="4779169"/>
            <a:ext cx="4279900" cy="990600"/>
          </a:xfrm>
          <a:prstGeom prst="rect">
            <a:avLst/>
          </a:prstGeom>
        </p:spPr>
      </p:pic>
      <p:pic>
        <p:nvPicPr>
          <p:cNvPr id="17" name="Picture 16">
            <a:extLst>
              <a:ext uri="{FF2B5EF4-FFF2-40B4-BE49-F238E27FC236}">
                <a16:creationId xmlns:a16="http://schemas.microsoft.com/office/drawing/2014/main" id="{FFC965EA-513E-7041-B122-114ECA0E1FAB}"/>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96007" y="5822950"/>
            <a:ext cx="3797300" cy="850900"/>
          </a:xfrm>
          <a:prstGeom prst="rect">
            <a:avLst/>
          </a:prstGeom>
        </p:spPr>
      </p:pic>
    </p:spTree>
    <p:extLst>
      <p:ext uri="{BB962C8B-B14F-4D97-AF65-F5344CB8AC3E}">
        <p14:creationId xmlns:p14="http://schemas.microsoft.com/office/powerpoint/2010/main" val="3615629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C46E-0CE7-834D-8D22-837AEC05CC29}"/>
              </a:ext>
            </a:extLst>
          </p:cNvPr>
          <p:cNvSpPr>
            <a:spLocks noGrp="1"/>
          </p:cNvSpPr>
          <p:nvPr>
            <p:ph type="title"/>
          </p:nvPr>
        </p:nvSpPr>
        <p:spPr/>
        <p:txBody>
          <a:bodyPr/>
          <a:lstStyle/>
          <a:p>
            <a:r>
              <a:rPr lang="en-US" dirty="0"/>
              <a:t>Case 1: San Diego</a:t>
            </a:r>
          </a:p>
        </p:txBody>
      </p:sp>
      <p:pic>
        <p:nvPicPr>
          <p:cNvPr id="7" name="Content Placeholder 6">
            <a:extLst>
              <a:ext uri="{FF2B5EF4-FFF2-40B4-BE49-F238E27FC236}">
                <a16:creationId xmlns:a16="http://schemas.microsoft.com/office/drawing/2014/main" id="{5CA45F80-0A17-0745-AF35-A3DF79854FE9}"/>
              </a:ext>
            </a:extLst>
          </p:cNvPr>
          <p:cNvPicPr>
            <a:picLocks noGrp="1" noChangeAspect="1"/>
          </p:cNvPicPr>
          <p:nvPr>
            <p:ph sz="quarter" idx="1"/>
          </p:nvPr>
        </p:nvPicPr>
        <p:blipFill>
          <a:blip r:embed="rId2"/>
          <a:stretch>
            <a:fillRect/>
          </a:stretch>
        </p:blipFill>
        <p:spPr>
          <a:xfrm>
            <a:off x="1242377" y="1447800"/>
            <a:ext cx="3093720" cy="4572000"/>
          </a:xfrm>
        </p:spPr>
      </p:pic>
      <p:sp>
        <p:nvSpPr>
          <p:cNvPr id="4" name="Content Placeholder 3">
            <a:extLst>
              <a:ext uri="{FF2B5EF4-FFF2-40B4-BE49-F238E27FC236}">
                <a16:creationId xmlns:a16="http://schemas.microsoft.com/office/drawing/2014/main" id="{E3B42425-1F6B-B348-BC95-E20943730E62}"/>
              </a:ext>
            </a:extLst>
          </p:cNvPr>
          <p:cNvSpPr>
            <a:spLocks noGrp="1"/>
          </p:cNvSpPr>
          <p:nvPr>
            <p:ph sz="quarter" idx="2"/>
          </p:nvPr>
        </p:nvSpPr>
        <p:spPr>
          <a:xfrm>
            <a:off x="4572000" y="1295400"/>
            <a:ext cx="4267200" cy="4572000"/>
          </a:xfrm>
        </p:spPr>
        <p:txBody>
          <a:bodyPr/>
          <a:lstStyle/>
          <a:p>
            <a:r>
              <a:rPr lang="en-US" sz="2400" dirty="0"/>
              <a:t>Mid-sized, West Coast, high tech %</a:t>
            </a:r>
          </a:p>
          <a:p>
            <a:endParaRPr lang="en-US" sz="800" dirty="0"/>
          </a:p>
          <a:p>
            <a:r>
              <a:rPr lang="en-US" sz="2400" dirty="0"/>
              <a:t>University of California-San Diego, San Diego State University, University of San Diego</a:t>
            </a:r>
          </a:p>
          <a:p>
            <a:endParaRPr lang="en-US" sz="800" dirty="0"/>
          </a:p>
          <a:p>
            <a:r>
              <a:rPr lang="en-US" sz="2400" dirty="0"/>
              <a:t>Major employment: information/communications; defense; tourism; biotech/pharma; biomedical devices; aerospace</a:t>
            </a:r>
          </a:p>
        </p:txBody>
      </p:sp>
    </p:spTree>
    <p:extLst>
      <p:ext uri="{BB962C8B-B14F-4D97-AF65-F5344CB8AC3E}">
        <p14:creationId xmlns:p14="http://schemas.microsoft.com/office/powerpoint/2010/main" val="272265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CCCD3-2269-1B4C-99B8-5F42B9D4D22A}"/>
              </a:ext>
            </a:extLst>
          </p:cNvPr>
          <p:cNvSpPr>
            <a:spLocks noGrp="1"/>
          </p:cNvSpPr>
          <p:nvPr>
            <p:ph type="title"/>
          </p:nvPr>
        </p:nvSpPr>
        <p:spPr/>
        <p:txBody>
          <a:bodyPr/>
          <a:lstStyle/>
          <a:p>
            <a:r>
              <a:rPr lang="en-US" dirty="0"/>
              <a:t>Case 2: Seattle</a:t>
            </a:r>
          </a:p>
        </p:txBody>
      </p:sp>
      <p:pic>
        <p:nvPicPr>
          <p:cNvPr id="6" name="Content Placeholder 5">
            <a:extLst>
              <a:ext uri="{FF2B5EF4-FFF2-40B4-BE49-F238E27FC236}">
                <a16:creationId xmlns:a16="http://schemas.microsoft.com/office/drawing/2014/main" id="{044A0AEE-C368-1946-84EF-C3EECE7C0DB4}"/>
              </a:ext>
            </a:extLst>
          </p:cNvPr>
          <p:cNvPicPr>
            <a:picLocks noGrp="1" noChangeAspect="1"/>
          </p:cNvPicPr>
          <p:nvPr>
            <p:ph sz="quarter" idx="1"/>
          </p:nvPr>
        </p:nvPicPr>
        <p:blipFill>
          <a:blip r:embed="rId2" cstate="email">
            <a:extLst>
              <a:ext uri="{28A0092B-C50C-407E-A947-70E740481C1C}">
                <a14:useLocalDpi xmlns:a14="http://schemas.microsoft.com/office/drawing/2010/main" val="0"/>
              </a:ext>
            </a:extLst>
          </a:blip>
          <a:stretch>
            <a:fillRect/>
          </a:stretch>
        </p:blipFill>
        <p:spPr>
          <a:xfrm>
            <a:off x="914400" y="1561164"/>
            <a:ext cx="3749675" cy="4345272"/>
          </a:xfrm>
        </p:spPr>
      </p:pic>
      <p:sp>
        <p:nvSpPr>
          <p:cNvPr id="4" name="Content Placeholder 3">
            <a:extLst>
              <a:ext uri="{FF2B5EF4-FFF2-40B4-BE49-F238E27FC236}">
                <a16:creationId xmlns:a16="http://schemas.microsoft.com/office/drawing/2014/main" id="{E3CCECA1-449D-BD43-A392-FBD78BC6A305}"/>
              </a:ext>
            </a:extLst>
          </p:cNvPr>
          <p:cNvSpPr>
            <a:spLocks noGrp="1"/>
          </p:cNvSpPr>
          <p:nvPr>
            <p:ph sz="quarter" idx="2"/>
          </p:nvPr>
        </p:nvSpPr>
        <p:spPr/>
        <p:txBody>
          <a:bodyPr/>
          <a:lstStyle/>
          <a:p>
            <a:r>
              <a:rPr lang="en-US" dirty="0"/>
              <a:t>Mid-sized, West Coast, high tech %</a:t>
            </a:r>
          </a:p>
          <a:p>
            <a:endParaRPr lang="en-US" dirty="0"/>
          </a:p>
          <a:p>
            <a:r>
              <a:rPr lang="en-US" dirty="0"/>
              <a:t>University of Washington</a:t>
            </a:r>
          </a:p>
          <a:p>
            <a:endParaRPr lang="en-US" dirty="0"/>
          </a:p>
          <a:p>
            <a:r>
              <a:rPr lang="en-US" dirty="0"/>
              <a:t>Major employment: Business services; e-commerce; IT; aerospace</a:t>
            </a:r>
          </a:p>
        </p:txBody>
      </p:sp>
    </p:spTree>
    <p:extLst>
      <p:ext uri="{BB962C8B-B14F-4D97-AF65-F5344CB8AC3E}">
        <p14:creationId xmlns:p14="http://schemas.microsoft.com/office/powerpoint/2010/main" val="176428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CIS Powerpoint Template">
  <a:themeElements>
    <a:clrScheme name="Yankelovich">
      <a:dk1>
        <a:srgbClr val="79797C"/>
      </a:dk1>
      <a:lt1>
        <a:srgbClr val="FFFFFF"/>
      </a:lt1>
      <a:dk2>
        <a:srgbClr val="464547"/>
      </a:dk2>
      <a:lt2>
        <a:srgbClr val="E7E6E6"/>
      </a:lt2>
      <a:accent1>
        <a:srgbClr val="0086FA"/>
      </a:accent1>
      <a:accent2>
        <a:srgbClr val="0554D1"/>
      </a:accent2>
      <a:accent3>
        <a:srgbClr val="464547"/>
      </a:accent3>
      <a:accent4>
        <a:srgbClr val="79797C"/>
      </a:accent4>
      <a:accent5>
        <a:srgbClr val="4472C4"/>
      </a:accent5>
      <a:accent6>
        <a:srgbClr val="FFFFFF"/>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CCIS Powerpoint Template.pot</Template>
  <TotalTime>71890</TotalTime>
  <Words>1363</Words>
  <Application>Microsoft Office PowerPoint</Application>
  <PresentationFormat>On-screen Show (4:3)</PresentationFormat>
  <Paragraphs>167</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ＭＳ Ｐゴシック</vt:lpstr>
      <vt:lpstr>Arial</vt:lpstr>
      <vt:lpstr>Calibri</vt:lpstr>
      <vt:lpstr>Wingdings 2</vt:lpstr>
      <vt:lpstr>CCIS Powerpoint Template</vt:lpstr>
      <vt:lpstr>America’s Shadow Training System:  University Extension Schools in Regional Tech Economies  </vt:lpstr>
      <vt:lpstr>A Puzzle to Unravel</vt:lpstr>
      <vt:lpstr>What do we know about university Extension training and tech economies?</vt:lpstr>
      <vt:lpstr>Why study Extension Schools?  Tech employers need experienced workers at all education levels and expect them to continuously update or repurpose their existing skills and competencies.</vt:lpstr>
      <vt:lpstr>Research questions</vt:lpstr>
      <vt:lpstr>Study design: “landscaping” the Extension role in regional tech</vt:lpstr>
      <vt:lpstr>PowerPoint Presentation</vt:lpstr>
      <vt:lpstr>Case 1: San Diego</vt:lpstr>
      <vt:lpstr>Case 2: Seattle</vt:lpstr>
      <vt:lpstr>Case 3: Chicago</vt:lpstr>
      <vt:lpstr>Case 4: New York City</vt:lpstr>
      <vt:lpstr>Case 5: Pittsburgh</vt:lpstr>
      <vt:lpstr>Key dimensions of variation</vt:lpstr>
      <vt:lpstr>Basic findings: Extensions can add important value to tech economies</vt:lpstr>
      <vt:lpstr>Certificates offered (all subjects)</vt:lpstr>
      <vt:lpstr>The high % tech, public, R1 model: Collaborative, timely, accessible</vt:lpstr>
      <vt:lpstr>Example: UC-San Diego Extension (2017)</vt:lpstr>
      <vt:lpstr>Top programs; % of graduates, 2019</vt:lpstr>
      <vt:lpstr>Fastest growing certificates, % change 2018-2019</vt:lpstr>
      <vt:lpstr>UCSD certificates tailored to regional economy </vt:lpstr>
      <vt:lpstr>Certificate in Regulatory Affairs Essentials (for San Diego region biotech)</vt:lpstr>
      <vt:lpstr>Systems Engineering at UCSD Extension</vt:lpstr>
      <vt:lpstr>University of Washington example</vt:lpstr>
      <vt:lpstr>The diversified economy, private R1 model</vt:lpstr>
      <vt:lpstr>The less research-oriented, small-school model</vt:lpstr>
      <vt:lpstr>PowerPoint Presentation</vt:lpstr>
      <vt:lpstr>Key Take-Aways</vt:lpstr>
      <vt:lpstr>America’s Shadow Training System:  University Extension Schools in Regional Tech Economies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 Saucedo</dc:creator>
  <cp:lastModifiedBy>Crawford, Stephen</cp:lastModifiedBy>
  <cp:revision>483</cp:revision>
  <cp:lastPrinted>2020-01-15T19:03:52Z</cp:lastPrinted>
  <dcterms:created xsi:type="dcterms:W3CDTF">2010-04-15T20:33:40Z</dcterms:created>
  <dcterms:modified xsi:type="dcterms:W3CDTF">2020-02-13T17:46:44Z</dcterms:modified>
</cp:coreProperties>
</file>