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2" r:id="rId4"/>
    <p:sldId id="259" r:id="rId5"/>
    <p:sldId id="260" r:id="rId6"/>
    <p:sldId id="256" r:id="rId7"/>
    <p:sldId id="268" r:id="rId8"/>
    <p:sldId id="269" r:id="rId9"/>
    <p:sldId id="270" r:id="rId10"/>
    <p:sldId id="261" r:id="rId11"/>
    <p:sldId id="264" r:id="rId12"/>
    <p:sldId id="271" r:id="rId13"/>
    <p:sldId id="265" r:id="rId14"/>
  </p:sldIdLst>
  <p:sldSz cx="12192000" cy="6858000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Wtlp0a5JwBHO688nufrXaTw5l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58575" y="692700"/>
            <a:ext cx="4633600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7913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7913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3487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7913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451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7913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929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875504"/>
            <a:ext cx="9144000" cy="927334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73A21B-6549-4695-B341-6937623BD466}"/>
              </a:ext>
            </a:extLst>
          </p:cNvPr>
          <p:cNvCxnSpPr/>
          <p:nvPr userDrawn="1"/>
        </p:nvCxnSpPr>
        <p:spPr>
          <a:xfrm>
            <a:off x="1524000" y="280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DC02E5E-971C-491D-A118-9F0C800A26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830018"/>
            <a:ext cx="9144000" cy="91882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261F7DC-AF34-4514-9ED1-CE1B876A27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362141"/>
            <a:ext cx="9144000" cy="31479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5497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rng.org/o/future-employment-assessment-tool-featuring-yo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D09F0E4-EA9B-433A-8FDD-6BE4E5229F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err="1" smtClean="0">
                <a:latin typeface="+mj-lt"/>
              </a:rPr>
              <a:t>FEATuring</a:t>
            </a:r>
            <a:r>
              <a:rPr lang="en-US" dirty="0" smtClean="0">
                <a:latin typeface="+mj-lt"/>
              </a:rPr>
              <a:t> </a:t>
            </a:r>
            <a:r>
              <a:rPr lang="en-US" sz="3600" dirty="0">
                <a:latin typeface="+mj-lt"/>
              </a:rPr>
              <a:t>YOU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81D3157-7EAA-485C-A8C5-76B7BE445F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3776024"/>
            <a:ext cx="7496908" cy="314791"/>
          </a:xfrm>
        </p:spPr>
        <p:txBody>
          <a:bodyPr/>
          <a:lstStyle/>
          <a:p>
            <a:r>
              <a:rPr lang="en-US" sz="2000" i="1" dirty="0" smtClean="0">
                <a:latin typeface="+mj-lt"/>
              </a:rPr>
              <a:t>Presented to the Non-degree Credentials Research Network</a:t>
            </a:r>
            <a:br>
              <a:rPr lang="en-US" sz="2000" i="1" dirty="0" smtClean="0">
                <a:latin typeface="+mj-lt"/>
              </a:rPr>
            </a:br>
            <a:r>
              <a:rPr lang="en-US" sz="2000" i="1" dirty="0" smtClean="0">
                <a:latin typeface="+mj-lt"/>
              </a:rPr>
              <a:t>January 27, 2020</a:t>
            </a:r>
            <a:br>
              <a:rPr lang="en-US" sz="2000" i="1" dirty="0" smtClean="0">
                <a:latin typeface="+mj-lt"/>
              </a:rPr>
            </a:br>
            <a:r>
              <a:rPr lang="en-US" sz="2000" i="1" dirty="0" smtClean="0">
                <a:latin typeface="+mj-lt"/>
              </a:rPr>
              <a:t>Martin Kurzweil</a:t>
            </a:r>
            <a:endParaRPr lang="en-US" sz="2000" i="1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AF6748-BF0B-4D0E-948D-5DFE02FDB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223992"/>
            <a:ext cx="1125657" cy="937456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 Badging Initiative for Opportunity Youth</a:t>
            </a:r>
          </a:p>
        </p:txBody>
      </p:sp>
    </p:spTree>
    <p:extLst>
      <p:ext uri="{BB962C8B-B14F-4D97-AF65-F5344CB8AC3E}">
        <p14:creationId xmlns:p14="http://schemas.microsoft.com/office/powerpoint/2010/main" val="27238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"/>
            <a:ext cx="11588496" cy="78251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2800" dirty="0" smtClean="0">
                <a:latin typeface="+mj-lt"/>
              </a:rPr>
              <a:t>Users, Study Progress, Proximate Next Steps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53" y="932875"/>
            <a:ext cx="10396827" cy="5385480"/>
          </a:xfr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Autofit/>
          </a:bodyPr>
          <a:lstStyle/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877 users have visited </a:t>
            </a:r>
            <a:r>
              <a:rPr lang="en-US" sz="1800" kern="1200" dirty="0" err="1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FEATuring</a:t>
            </a: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YOU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62% completed an assessment and received a badge</a:t>
            </a:r>
          </a:p>
          <a:p>
            <a:pPr marL="1143000" lvl="3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most frequently completed badge was in Communication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15% engaged with a Level Up Playlist</a:t>
            </a: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Study Progress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237 participants opted-in to longitudinal study, current response rate of 14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percent; will continue through July 2020 </a:t>
            </a: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Crisis in Space validation study includes 150 users to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date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Ithaka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S+R descriptive data collection and write-up complete, moving on to analysis of tools and identification of challenges and opportunities</a:t>
            </a: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Proximate Next Steps for SNHU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Developing Level Up Playlist for Crisis in Space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Integrate </a:t>
            </a:r>
            <a:r>
              <a:rPr lang="en-US" sz="18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FEATuring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YOU badges into broader initiative stacking LRNG badges into SNHU credit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Re-think promotional strategy to engage opportunity youth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Cultivate employer partners to make use of badges in hiring</a:t>
            </a: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773723"/>
            <a:ext cx="1219200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1"/>
            <a:ext cx="11570208" cy="78251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2800" dirty="0" smtClean="0">
                <a:latin typeface="+mj-lt"/>
              </a:rPr>
              <a:t>Analysis</a:t>
            </a:r>
            <a:endParaRPr lang="en-US" sz="28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773723"/>
            <a:ext cx="1219200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8853" y="932875"/>
            <a:ext cx="10396827" cy="538548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Value of badges is not innate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Need to be stacked into credit to have value in education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Employers need to recognize to have value in hiring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Opportunity youth will see value if badges translate into these tangible </a:t>
            </a: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benefits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Will badges based on self-assessments be valued differently from demonstration through gamified assessment?</a:t>
            </a:r>
            <a:endParaRPr lang="en-US" sz="16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Meeting opportunity youth where they are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Difficulty accessing the target audience precisely because they are disconnected – who are the right intermediaries? What are the right channels?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Key to include opportunity youth in the design process; even with initial input, lots of changes based on user testing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Will opportunity youth who complete the assessments and earn the badges know what to do with the credentials?</a:t>
            </a: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Employer engagement is critical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Interest from employers but no concrete commitment to attach value to the badges in hiring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Alignment to aspirations but not to processes 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Concerns about validity and using something “experimental”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While employers rely on third-party credentials, assessment, and validation in other contexts, would an assessment co-developed with a particular employer work best for opportunity youth without other signals of fit?</a:t>
            </a:r>
          </a:p>
        </p:txBody>
      </p:sp>
    </p:spTree>
    <p:extLst>
      <p:ext uri="{BB962C8B-B14F-4D97-AF65-F5344CB8AC3E}">
        <p14:creationId xmlns:p14="http://schemas.microsoft.com/office/powerpoint/2010/main" val="25033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1"/>
            <a:ext cx="11570208" cy="78251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2800" dirty="0" smtClean="0">
                <a:latin typeface="+mj-lt"/>
              </a:rPr>
              <a:t>We Value Your Input</a:t>
            </a:r>
            <a:endParaRPr lang="en-US" sz="28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773723"/>
            <a:ext cx="1219200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8853" y="932875"/>
            <a:ext cx="10396827" cy="538548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questions would you want to see answered about </a:t>
            </a:r>
            <a:r>
              <a:rPr lang="en-US" sz="20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FEATuring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YOU?</a:t>
            </a: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extensions or improvements could be made to the tool?</a:t>
            </a: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could the tool be deployed most effectively? What are some pitfalls to avoid?</a:t>
            </a: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With what other initiatives could </a:t>
            </a:r>
            <a:r>
              <a:rPr lang="en-US" sz="20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FEATuring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YOU be connected or from which SNHU could learn?</a:t>
            </a:r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can SNHU (or a third party) best assess the efficacy of </a:t>
            </a:r>
            <a:r>
              <a:rPr lang="en-US" sz="20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FEATuring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YOU?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000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D09F0E4-EA9B-433A-8FDD-6BE4E5229F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Thank you</a:t>
            </a:r>
            <a:endParaRPr lang="en-US" sz="3600" dirty="0">
              <a:latin typeface="+mj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81D3157-7EAA-485C-A8C5-76B7BE445F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3151770"/>
            <a:ext cx="7496908" cy="314791"/>
          </a:xfrm>
        </p:spPr>
        <p:txBody>
          <a:bodyPr/>
          <a:lstStyle/>
          <a:p>
            <a:r>
              <a:rPr lang="en-US" sz="2000" i="1" dirty="0" smtClean="0">
                <a:latin typeface="+mj-lt"/>
              </a:rPr>
              <a:t>Martin Kurzweil</a:t>
            </a:r>
            <a:br>
              <a:rPr lang="en-US" sz="2000" i="1" dirty="0" smtClean="0">
                <a:latin typeface="+mj-lt"/>
              </a:rPr>
            </a:br>
            <a:r>
              <a:rPr lang="en-US" sz="2000" i="1" dirty="0" smtClean="0">
                <a:latin typeface="+mj-lt"/>
              </a:rPr>
              <a:t>Director, Educational Transformation Program</a:t>
            </a:r>
            <a:r>
              <a:rPr lang="en-US" sz="2000" i="1" dirty="0">
                <a:latin typeface="+mj-lt"/>
              </a:rPr>
              <a:t/>
            </a:r>
            <a:br>
              <a:rPr lang="en-US" sz="2000" i="1" dirty="0">
                <a:latin typeface="+mj-lt"/>
              </a:rPr>
            </a:br>
            <a:r>
              <a:rPr lang="en-US" sz="2000" i="1" dirty="0" smtClean="0">
                <a:latin typeface="+mj-lt"/>
              </a:rPr>
              <a:t>e: martin.kurzweil@ithaka.org</a:t>
            </a:r>
            <a:br>
              <a:rPr lang="en-US" sz="2000" i="1" dirty="0" smtClean="0">
                <a:latin typeface="+mj-lt"/>
              </a:rPr>
            </a:br>
            <a:r>
              <a:rPr lang="en-US" sz="2000" i="1" dirty="0" smtClean="0">
                <a:latin typeface="+mj-lt"/>
              </a:rPr>
              <a:t>t: @</a:t>
            </a:r>
            <a:r>
              <a:rPr lang="en-US" sz="2000" i="1" dirty="0" err="1" smtClean="0">
                <a:latin typeface="+mj-lt"/>
              </a:rPr>
              <a:t>martinkurzweil</a:t>
            </a:r>
            <a:endParaRPr lang="en-US" sz="2000" i="1" dirty="0" smtClean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AF6748-BF0B-4D0E-948D-5DFE02FDB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223992"/>
            <a:ext cx="1125657" cy="93745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indent="0" algn="r"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1"/>
            <a:ext cx="11570208" cy="78251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2800" dirty="0" smtClean="0">
                <a:latin typeface="+mj-lt"/>
              </a:rPr>
              <a:t>What is </a:t>
            </a:r>
            <a:r>
              <a:rPr lang="en-US" sz="2800" dirty="0" err="1" smtClean="0">
                <a:latin typeface="+mj-lt"/>
              </a:rPr>
              <a:t>FEATuring</a:t>
            </a:r>
            <a:r>
              <a:rPr lang="en-US" sz="2800" dirty="0" smtClean="0">
                <a:latin typeface="+mj-lt"/>
              </a:rPr>
              <a:t> YOU?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53" y="932875"/>
            <a:ext cx="10574432" cy="5385480"/>
          </a:xfr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u="sng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uture </a:t>
            </a:r>
            <a:r>
              <a:rPr lang="en-US" sz="2000" u="sng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mployment </a:t>
            </a:r>
            <a:r>
              <a:rPr lang="en-US" sz="2000" u="sng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ssessment </a:t>
            </a:r>
            <a:r>
              <a:rPr lang="en-US" sz="2000" u="sng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ool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Digital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assessment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and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learning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program by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Southern New Hampshire University (SNHU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 Innovation Center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Project leads: Brian Fleming, Faby Gagne, Cat Flynn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Aims to connect “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opportunity youth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” to employment and education opportunities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Focused on 6 “soft” employment skills: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critical thinking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customer service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adaptability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drive for results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solving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 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validated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self-assessments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and 1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gamified assessment 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that lead to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SNHU digital badges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plus related learning opportunities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Funding 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from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Google.org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Hosted on </a:t>
            </a: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LRNG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platform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773723"/>
            <a:ext cx="1219200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024"/>
            <a:ext cx="12192000" cy="594994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5317" y="6413698"/>
            <a:ext cx="59218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https://www.lrng.org/o/future-employment-assessment-tool-featuring-you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9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"/>
            <a:ext cx="11579351" cy="78251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2800" dirty="0" smtClean="0">
                <a:latin typeface="+mj-lt"/>
              </a:rPr>
              <a:t>Why Study </a:t>
            </a:r>
            <a:r>
              <a:rPr lang="en-US" sz="2800" dirty="0" err="1" smtClean="0">
                <a:latin typeface="+mj-lt"/>
              </a:rPr>
              <a:t>FEATuring</a:t>
            </a:r>
            <a:r>
              <a:rPr lang="en-US" sz="2800" dirty="0" smtClean="0">
                <a:latin typeface="+mj-lt"/>
              </a:rPr>
              <a:t> YOU?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53" y="932875"/>
            <a:ext cx="10469979" cy="5385480"/>
          </a:xfr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Interesting combination of: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Provider</a:t>
            </a: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non-profit mega-university with experience in competency-based, digital education and credentialing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Features</a:t>
            </a: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soft-skills assessments leading to digital badges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Credential earners</a:t>
            </a: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individuals between the ages of 16 and 24 who are unemployed, underemployed, not enrolled in school, or enrolled but not progressing academically </a:t>
            </a:r>
          </a:p>
          <a:p>
            <a:pPr marL="228600" indent="-228600">
              <a:buFont typeface="Arial" panose="020B0604020202020204" pitchFamily="34" charset="0"/>
            </a:pP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Potential for 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scale</a:t>
            </a:r>
          </a:p>
          <a:p>
            <a:pPr marL="228600" indent="-228600">
              <a:buFont typeface="Arial" panose="020B0604020202020204" pitchFamily="34" charset="0"/>
            </a:pP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Ga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uge 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reaction of employers 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university-created badges </a:t>
            </a:r>
          </a:p>
          <a:p>
            <a:pPr marL="228600" indent="-228600">
              <a:buFont typeface="Arial" panose="020B0604020202020204" pitchFamily="34" charset="0"/>
            </a:pP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Ga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 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reaction of opportunity youth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and their supporters to these alternative credentials</a:t>
            </a:r>
          </a:p>
          <a:p>
            <a:pPr marL="228600" indent="-228600">
              <a:buFont typeface="Arial" panose="020B0604020202020204" pitchFamily="34" charset="0"/>
            </a:pP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Get 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nder the hood of the credential and assessment </a:t>
            </a:r>
            <a:r>
              <a:rPr lang="en-US" sz="20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development process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identify key challenges and strategies</a:t>
            </a:r>
            <a:endPara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773723"/>
            <a:ext cx="1219200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"/>
            <a:ext cx="11588496" cy="78251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2800" dirty="0" smtClean="0">
                <a:latin typeface="+mj-lt"/>
              </a:rPr>
              <a:t>Research Scope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53" y="932875"/>
            <a:ext cx="8058151" cy="5385480"/>
          </a:xfr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u="sng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Amazing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Research Team: Meagan Wilson, Julia Karon, Rayane Alamuddin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Subcontract with </a:t>
            </a:r>
            <a:r>
              <a:rPr lang="en-US" sz="2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SNHU 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under Google.org grant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Goal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document the development and implementation of the program, understand its value-added and potential for impact in the field, and make recommendations for future developments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Methodology</a:t>
            </a:r>
            <a:r>
              <a:rPr lang="en-US" sz="20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21 interviews (to date)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Document </a:t>
            </a: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review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Test use of platform and assessments</a:t>
            </a:r>
          </a:p>
          <a:p>
            <a:pPr marL="685800" lvl="2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Observe </a:t>
            </a:r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outreach events</a:t>
            </a:r>
          </a:p>
          <a:p>
            <a:pPr marL="228600" indent="-228600">
              <a:buFont typeface="Arial" panose="020B0604020202020204" pitchFamily="34" charset="0"/>
            </a:pPr>
            <a:endParaRPr lang="en-US" sz="16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773723"/>
            <a:ext cx="1219200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9166194" y="1051160"/>
            <a:ext cx="3038594" cy="5820487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507727" y="1046331"/>
            <a:ext cx="2683184" cy="5820488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3671421" y="1065682"/>
            <a:ext cx="2855566" cy="5810606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0" y="1051272"/>
            <a:ext cx="3745830" cy="5810606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"/>
          <p:cNvCxnSpPr/>
          <p:nvPr/>
        </p:nvCxnSpPr>
        <p:spPr>
          <a:xfrm rot="10800000" flipH="1">
            <a:off x="238805" y="3566160"/>
            <a:ext cx="11821588" cy="541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89" name="Google Shape;89;p1"/>
          <p:cNvCxnSpPr/>
          <p:nvPr/>
        </p:nvCxnSpPr>
        <p:spPr>
          <a:xfrm>
            <a:off x="6520918" y="3383280"/>
            <a:ext cx="0" cy="30757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"/>
          <p:cNvCxnSpPr/>
          <p:nvPr/>
        </p:nvCxnSpPr>
        <p:spPr>
          <a:xfrm>
            <a:off x="3733116" y="3383280"/>
            <a:ext cx="0" cy="30757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1"/>
          <p:cNvCxnSpPr/>
          <p:nvPr/>
        </p:nvCxnSpPr>
        <p:spPr>
          <a:xfrm>
            <a:off x="9188333" y="3383280"/>
            <a:ext cx="0" cy="30757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" name="Google Shape;92;p1"/>
          <p:cNvSpPr txBox="1"/>
          <p:nvPr/>
        </p:nvSpPr>
        <p:spPr>
          <a:xfrm>
            <a:off x="625266" y="1213949"/>
            <a:ext cx="2535382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1: Planning and Initial Development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860792" y="1155948"/>
            <a:ext cx="2535382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2: User Testing and Further Development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549565" y="1155948"/>
            <a:ext cx="2535382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3: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 Launch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9271171" y="1156372"/>
            <a:ext cx="2880728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4: Increasing Platform Use &amp; Data Collection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905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309729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Aug. 2018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177048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8708601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1453425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Feb.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00594" y="4656230"/>
            <a:ext cx="1167291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Google.org funding secured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333045" y="5175639"/>
            <a:ext cx="1017485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meeting with LRNG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824623" y="5866019"/>
            <a:ext cx="1791563" cy="57708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Entangled Solutions contracted for analysis of existing platforms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189983" y="6266256"/>
            <a:ext cx="1133288" cy="41545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SNHU </a:t>
            </a:r>
            <a:r>
              <a:rPr lang="en-US" sz="105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LRNG merge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5251132" y="4262657"/>
            <a:ext cx="824544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DUET Pop Up Event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6542921" y="4874577"/>
            <a:ext cx="805363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Platform Launched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750969" y="5669149"/>
            <a:ext cx="992360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“Working in Austin” Event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7104527" y="5436201"/>
            <a:ext cx="1429580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Launch Event with DUET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9166194" y="4408009"/>
            <a:ext cx="891599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Roxbury Event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9662858" y="5020703"/>
            <a:ext cx="973104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“Boys &amp; Girls Club” Event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"/>
          <p:cNvCxnSpPr/>
          <p:nvPr/>
        </p:nvCxnSpPr>
        <p:spPr>
          <a:xfrm rot="10800000" flipH="1">
            <a:off x="-23623" y="1023086"/>
            <a:ext cx="12228411" cy="2430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1"/>
          <p:cNvSpPr txBox="1"/>
          <p:nvPr/>
        </p:nvSpPr>
        <p:spPr>
          <a:xfrm>
            <a:off x="625266" y="315566"/>
            <a:ext cx="1108361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FEATuring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Timeline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2584706" y="4228246"/>
            <a:ext cx="994654" cy="122341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Partnered with LRNG, Storyline LLC contracted for analysis of target audience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3671421" y="4780975"/>
            <a:ext cx="876702" cy="73866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Partnered with Innovate + Educate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7034645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9657556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4235988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Sep. 2018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1300101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Mar. 2018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43489" y="4237000"/>
            <a:ext cx="1275819" cy="25391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proposed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10578831" y="5676973"/>
            <a:ext cx="1150583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Boston Public Schools Event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0786169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Jan. 2020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5547555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Jan. 2019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511042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Jan. 2018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1"/>
          <p:cNvCxnSpPr/>
          <p:nvPr/>
        </p:nvCxnSpPr>
        <p:spPr>
          <a:xfrm rot="10800000" flipH="1">
            <a:off x="242479" y="4009180"/>
            <a:ext cx="5193" cy="22782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5" name="Google Shape;125;p1"/>
          <p:cNvCxnSpPr/>
          <p:nvPr/>
        </p:nvCxnSpPr>
        <p:spPr>
          <a:xfrm rot="10800000">
            <a:off x="2167872" y="4009923"/>
            <a:ext cx="4636" cy="116545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6" name="Google Shape;126;p1"/>
          <p:cNvCxnSpPr/>
          <p:nvPr/>
        </p:nvCxnSpPr>
        <p:spPr>
          <a:xfrm rot="10800000">
            <a:off x="2442591" y="3995552"/>
            <a:ext cx="9880" cy="187046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7" name="Google Shape;127;p1"/>
          <p:cNvCxnSpPr/>
          <p:nvPr/>
        </p:nvCxnSpPr>
        <p:spPr>
          <a:xfrm rot="10800000">
            <a:off x="4801760" y="3986975"/>
            <a:ext cx="0" cy="227928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8" name="Google Shape;128;p1"/>
          <p:cNvCxnSpPr/>
          <p:nvPr/>
        </p:nvCxnSpPr>
        <p:spPr>
          <a:xfrm rot="10800000">
            <a:off x="4635265" y="3995554"/>
            <a:ext cx="4646" cy="166971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9" name="Google Shape;129;p1"/>
          <p:cNvCxnSpPr/>
          <p:nvPr/>
        </p:nvCxnSpPr>
        <p:spPr>
          <a:xfrm rot="10800000" flipH="1">
            <a:off x="1630069" y="4009922"/>
            <a:ext cx="1077" cy="63593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0" name="Google Shape;130;p1"/>
          <p:cNvCxnSpPr/>
          <p:nvPr/>
        </p:nvCxnSpPr>
        <p:spPr>
          <a:xfrm rot="10800000" flipH="1">
            <a:off x="3825378" y="3988234"/>
            <a:ext cx="737" cy="79274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1" name="Google Shape;131;p1"/>
          <p:cNvCxnSpPr/>
          <p:nvPr/>
        </p:nvCxnSpPr>
        <p:spPr>
          <a:xfrm rot="10800000">
            <a:off x="9283728" y="4002895"/>
            <a:ext cx="10750" cy="40485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3" name="Google Shape;133;p1"/>
          <p:cNvCxnSpPr>
            <a:endCxn id="98" idx="2"/>
          </p:cNvCxnSpPr>
          <p:nvPr/>
        </p:nvCxnSpPr>
        <p:spPr>
          <a:xfrm rot="10800000" flipH="1">
            <a:off x="6637505" y="4010650"/>
            <a:ext cx="900" cy="86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p1"/>
          <p:cNvCxnSpPr/>
          <p:nvPr/>
        </p:nvCxnSpPr>
        <p:spPr>
          <a:xfrm rot="10800000">
            <a:off x="7406201" y="4009922"/>
            <a:ext cx="11050" cy="142628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p1"/>
          <p:cNvCxnSpPr/>
          <p:nvPr/>
        </p:nvCxnSpPr>
        <p:spPr>
          <a:xfrm rot="10800000">
            <a:off x="10198408" y="4009922"/>
            <a:ext cx="6730" cy="100631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6" name="Google Shape;136;p1"/>
          <p:cNvCxnSpPr/>
          <p:nvPr/>
        </p:nvCxnSpPr>
        <p:spPr>
          <a:xfrm rot="10800000">
            <a:off x="10786169" y="4009922"/>
            <a:ext cx="3112" cy="16673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7" name="Google Shape;137;p1"/>
          <p:cNvCxnSpPr/>
          <p:nvPr/>
        </p:nvCxnSpPr>
        <p:spPr>
          <a:xfrm rot="10800000">
            <a:off x="3054939" y="3986088"/>
            <a:ext cx="5930" cy="2509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8" name="Google Shape;138;p1"/>
          <p:cNvSpPr/>
          <p:nvPr/>
        </p:nvSpPr>
        <p:spPr>
          <a:xfrm>
            <a:off x="3784697" y="2179080"/>
            <a:ext cx="2160890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Phase 1 (User Experience) Recruitment &amp; Testing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/>
          <p:nvPr/>
        </p:nvSpPr>
        <p:spPr>
          <a:xfrm>
            <a:off x="4922732" y="2683593"/>
            <a:ext cx="3922355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Phase 2 (Feasibility)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Recruitment &amp; Testing</a:t>
            </a:r>
            <a:endParaRPr/>
          </a:p>
        </p:txBody>
      </p:sp>
      <p:sp>
        <p:nvSpPr>
          <p:cNvPr id="140" name="Google Shape;140;p1"/>
          <p:cNvSpPr/>
          <p:nvPr/>
        </p:nvSpPr>
        <p:spPr>
          <a:xfrm>
            <a:off x="9210917" y="1890924"/>
            <a:ext cx="1929267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Advertising Campaigns for FEATuring YOU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10149410" y="2707428"/>
            <a:ext cx="1973648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FEATuring YOU Case Study by Ithaka S+R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6570799" y="3204512"/>
            <a:ext cx="5459170" cy="27020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Longitudinal Study for FY Participants (18+)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7732126" y="4831176"/>
            <a:ext cx="1102698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Chicago LRNG Event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"/>
          <p:cNvCxnSpPr/>
          <p:nvPr/>
        </p:nvCxnSpPr>
        <p:spPr>
          <a:xfrm rot="10800000">
            <a:off x="8275930" y="4021235"/>
            <a:ext cx="11051" cy="81415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6" name="Google Shape;146;p1"/>
          <p:cNvSpPr txBox="1"/>
          <p:nvPr/>
        </p:nvSpPr>
        <p:spPr>
          <a:xfrm>
            <a:off x="5811171" y="5989608"/>
            <a:ext cx="1237631" cy="57708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</a:rPr>
              <a:t>“</a:t>
            </a: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Crisis In Space</a:t>
            </a:r>
            <a:r>
              <a:rPr lang="en-US" sz="1050" dirty="0">
                <a:solidFill>
                  <a:schemeClr val="dk1"/>
                </a:solidFill>
              </a:rPr>
              <a:t>”</a:t>
            </a: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added to LRNG platform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1"/>
          <p:cNvCxnSpPr/>
          <p:nvPr/>
        </p:nvCxnSpPr>
        <p:spPr>
          <a:xfrm rot="10800000">
            <a:off x="6096337" y="4002894"/>
            <a:ext cx="7003" cy="19867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8" name="Google Shape;148;p1"/>
          <p:cNvSpPr txBox="1"/>
          <p:nvPr/>
        </p:nvSpPr>
        <p:spPr>
          <a:xfrm>
            <a:off x="4863215" y="4767764"/>
            <a:ext cx="790460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 Webinar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9" name="Google Shape;149;p1"/>
          <p:cNvCxnSpPr/>
          <p:nvPr/>
        </p:nvCxnSpPr>
        <p:spPr>
          <a:xfrm rot="10800000" flipH="1">
            <a:off x="5204216" y="3995552"/>
            <a:ext cx="3940" cy="76833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8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69" name="Google Shape;107;p1"/>
          <p:cNvSpPr txBox="1"/>
          <p:nvPr/>
        </p:nvSpPr>
        <p:spPr>
          <a:xfrm>
            <a:off x="4834645" y="5348267"/>
            <a:ext cx="992360" cy="57704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 smtClean="0">
                <a:solidFill>
                  <a:schemeClr val="dk1"/>
                </a:solidFill>
              </a:rPr>
              <a:t>DUET </a:t>
            </a:r>
            <a:r>
              <a:rPr lang="en-US" sz="105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 &amp; Campus Recruitment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128;p1"/>
          <p:cNvCxnSpPr/>
          <p:nvPr/>
        </p:nvCxnSpPr>
        <p:spPr>
          <a:xfrm flipV="1">
            <a:off x="4838815" y="3995554"/>
            <a:ext cx="3788" cy="187046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8" name="Google Shape;137;p1"/>
          <p:cNvCxnSpPr/>
          <p:nvPr/>
        </p:nvCxnSpPr>
        <p:spPr>
          <a:xfrm rot="10800000">
            <a:off x="5694406" y="4019572"/>
            <a:ext cx="5930" cy="2509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/>
          <p:nvPr/>
        </p:nvSpPr>
        <p:spPr>
          <a:xfrm>
            <a:off x="238804" y="1051272"/>
            <a:ext cx="3507026" cy="5810606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"/>
          <p:cNvCxnSpPr/>
          <p:nvPr/>
        </p:nvCxnSpPr>
        <p:spPr>
          <a:xfrm flipV="1">
            <a:off x="238805" y="3538728"/>
            <a:ext cx="3610819" cy="32844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90" name="Google Shape;90;p1"/>
          <p:cNvCxnSpPr/>
          <p:nvPr/>
        </p:nvCxnSpPr>
        <p:spPr>
          <a:xfrm>
            <a:off x="3733116" y="3383280"/>
            <a:ext cx="0" cy="30757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" name="Google Shape;92;p1"/>
          <p:cNvSpPr txBox="1"/>
          <p:nvPr/>
        </p:nvSpPr>
        <p:spPr>
          <a:xfrm>
            <a:off x="625266" y="1213949"/>
            <a:ext cx="2535382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1: Planning and Initial Development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905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309729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Aug. 2018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00594" y="4656230"/>
            <a:ext cx="1167291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Google.org funding secured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333045" y="5175639"/>
            <a:ext cx="1017485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meeting with LRNG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824623" y="5866019"/>
            <a:ext cx="1791563" cy="57708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Entangled Solutions contracted for analysis of existing platforms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"/>
          <p:cNvCxnSpPr/>
          <p:nvPr/>
        </p:nvCxnSpPr>
        <p:spPr>
          <a:xfrm rot="10800000" flipH="1">
            <a:off x="-23623" y="1023086"/>
            <a:ext cx="12228411" cy="2430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1"/>
          <p:cNvSpPr txBox="1"/>
          <p:nvPr/>
        </p:nvSpPr>
        <p:spPr>
          <a:xfrm>
            <a:off x="625266" y="315566"/>
            <a:ext cx="1108361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 and Initial Development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2584706" y="4228246"/>
            <a:ext cx="994654" cy="122341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Partnered with LRNG, Storyline LLC contracted for analysis of target audience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1300101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Mar. 2018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43489" y="4237000"/>
            <a:ext cx="1275819" cy="25391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proposed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511042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Jan. 2018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1"/>
          <p:cNvCxnSpPr/>
          <p:nvPr/>
        </p:nvCxnSpPr>
        <p:spPr>
          <a:xfrm rot="10800000" flipH="1">
            <a:off x="242479" y="4009180"/>
            <a:ext cx="5193" cy="22782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5" name="Google Shape;125;p1"/>
          <p:cNvCxnSpPr/>
          <p:nvPr/>
        </p:nvCxnSpPr>
        <p:spPr>
          <a:xfrm rot="10800000">
            <a:off x="2167872" y="4009923"/>
            <a:ext cx="4636" cy="116545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6" name="Google Shape;126;p1"/>
          <p:cNvCxnSpPr/>
          <p:nvPr/>
        </p:nvCxnSpPr>
        <p:spPr>
          <a:xfrm rot="10800000">
            <a:off x="2442591" y="3995552"/>
            <a:ext cx="9880" cy="187046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9" name="Google Shape;129;p1"/>
          <p:cNvCxnSpPr/>
          <p:nvPr/>
        </p:nvCxnSpPr>
        <p:spPr>
          <a:xfrm rot="10800000" flipH="1">
            <a:off x="1630069" y="4009922"/>
            <a:ext cx="1077" cy="63593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7" name="Google Shape;137;p1"/>
          <p:cNvCxnSpPr/>
          <p:nvPr/>
        </p:nvCxnSpPr>
        <p:spPr>
          <a:xfrm rot="10800000">
            <a:off x="3054939" y="3986088"/>
            <a:ext cx="5930" cy="2509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0" name="Content Placeholder 2"/>
          <p:cNvSpPr txBox="1">
            <a:spLocks/>
          </p:cNvSpPr>
          <p:nvPr/>
        </p:nvSpPr>
        <p:spPr>
          <a:xfrm>
            <a:off x="4242253" y="1302812"/>
            <a:ext cx="6959147" cy="5385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Key proposal features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“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Authentic Assessment Platform” for opportunity youth 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map competency-based assessments to in-demand soft skills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facilitate job placement for its users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deliver further learning opportunities free of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charge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Work with community-based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organizations for reaching this target user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base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Digital badges would be “stackable” into other credentials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IP would remain in public domain</a:t>
            </a:r>
          </a:p>
          <a:p>
            <a:pPr marL="285750" lvl="1" indent="-285750">
              <a:spcBef>
                <a:spcPts val="10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Preliminary research and planning included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: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Labor market data from </a:t>
            </a:r>
            <a:r>
              <a:rPr lang="en-US" sz="18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Emsi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 and Burning Glass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Market overview from Entangled Solutions (confirmed decision to partner with LRNG)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Design work with Storyline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1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/>
          <p:nvPr/>
        </p:nvSpPr>
        <p:spPr>
          <a:xfrm>
            <a:off x="238805" y="1047394"/>
            <a:ext cx="3023774" cy="5810606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"/>
          <p:cNvCxnSpPr/>
          <p:nvPr/>
        </p:nvCxnSpPr>
        <p:spPr>
          <a:xfrm flipV="1">
            <a:off x="238805" y="3557016"/>
            <a:ext cx="3354787" cy="1455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89" name="Google Shape;89;p1"/>
          <p:cNvCxnSpPr/>
          <p:nvPr/>
        </p:nvCxnSpPr>
        <p:spPr>
          <a:xfrm>
            <a:off x="3256510" y="3383280"/>
            <a:ext cx="0" cy="30757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"/>
          <p:cNvCxnSpPr/>
          <p:nvPr/>
        </p:nvCxnSpPr>
        <p:spPr>
          <a:xfrm>
            <a:off x="468708" y="3383280"/>
            <a:ext cx="0" cy="30757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" name="Google Shape;93;p1"/>
          <p:cNvSpPr txBox="1"/>
          <p:nvPr/>
        </p:nvSpPr>
        <p:spPr>
          <a:xfrm>
            <a:off x="596384" y="1155948"/>
            <a:ext cx="2535382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2: User Testing and Further Development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45321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Aug. 2018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912640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" name="Google Shape;111;p1"/>
          <p:cNvCxnSpPr/>
          <p:nvPr/>
        </p:nvCxnSpPr>
        <p:spPr>
          <a:xfrm rot="10800000" flipH="1">
            <a:off x="-23623" y="1023086"/>
            <a:ext cx="12228411" cy="2430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1"/>
          <p:cNvSpPr txBox="1"/>
          <p:nvPr/>
        </p:nvSpPr>
        <p:spPr>
          <a:xfrm>
            <a:off x="625266" y="315566"/>
            <a:ext cx="1108361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2800" dirty="0" smtClean="0">
                <a:solidFill>
                  <a:schemeClr val="dk1"/>
                </a:solidFill>
              </a:rPr>
              <a:t>User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 and Further Development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971580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Sep. 2018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2283147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Jan. 2019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520289" y="2179080"/>
            <a:ext cx="2160890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Phase 1 (User Experience) Recruitment &amp; Testing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/>
          <p:nvPr/>
        </p:nvSpPr>
        <p:spPr>
          <a:xfrm>
            <a:off x="1658325" y="2683593"/>
            <a:ext cx="1779820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Phase 2 (Feasibility)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Recruitment &amp; Testing</a:t>
            </a:r>
            <a:endParaRPr/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4242253" y="1302812"/>
            <a:ext cx="6959147" cy="5385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lvl="1" indent="-285750">
              <a:spcBef>
                <a:spcPts val="10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Decisions about tools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Focus development efforts on gamified assessment of problem-solving – adapt “Crisis in Space”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 </a:t>
            </a: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License rather than build validated self-assessments on other skills – Innovate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+ Educates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Core Score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Entry-Level Core Skills Assessment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for retail</a:t>
            </a: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SNHU merges with LRNG, which will host, badge, and provide learning through “Level Up Playlists”</a:t>
            </a:r>
          </a:p>
          <a:p>
            <a:pPr marL="285750" lvl="1" indent="-285750">
              <a:spcBef>
                <a:spcPts val="10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Outreach and user testing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: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Recruited opportunity youth for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virtual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UX testing for development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of Crisis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in Space assessment 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Live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events to promote tool and conduct user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and feasibility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testing, hosted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by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SNHU and LRNG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CBO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partners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Informational webinar for 4 potential employer partners</a:t>
            </a: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  <a:p>
            <a:pPr marL="285750" lvl="1" indent="-285750">
              <a:buSzPts val="1800"/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1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43" name="Google Shape;104;p1"/>
          <p:cNvSpPr txBox="1"/>
          <p:nvPr/>
        </p:nvSpPr>
        <p:spPr>
          <a:xfrm>
            <a:off x="834135" y="6266256"/>
            <a:ext cx="1133288" cy="41545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SNHU </a:t>
            </a:r>
            <a:r>
              <a:rPr lang="en-US" sz="105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LRNG merge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05;p1"/>
          <p:cNvSpPr txBox="1"/>
          <p:nvPr/>
        </p:nvSpPr>
        <p:spPr>
          <a:xfrm>
            <a:off x="1895284" y="4207793"/>
            <a:ext cx="824544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DUET Pop Up Event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107;p1"/>
          <p:cNvSpPr txBox="1"/>
          <p:nvPr/>
        </p:nvSpPr>
        <p:spPr>
          <a:xfrm>
            <a:off x="395121" y="5669149"/>
            <a:ext cx="992360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“Working in Austin” Event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114;p1"/>
          <p:cNvSpPr txBox="1"/>
          <p:nvPr/>
        </p:nvSpPr>
        <p:spPr>
          <a:xfrm>
            <a:off x="315573" y="4780975"/>
            <a:ext cx="876702" cy="73866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Partnered with Innovate + Educate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127;p1"/>
          <p:cNvCxnSpPr/>
          <p:nvPr/>
        </p:nvCxnSpPr>
        <p:spPr>
          <a:xfrm rot="10800000">
            <a:off x="1445912" y="3986975"/>
            <a:ext cx="0" cy="227928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8" name="Google Shape;128;p1"/>
          <p:cNvCxnSpPr/>
          <p:nvPr/>
        </p:nvCxnSpPr>
        <p:spPr>
          <a:xfrm rot="10800000">
            <a:off x="1279417" y="3995554"/>
            <a:ext cx="4646" cy="166971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9" name="Google Shape;130;p1"/>
          <p:cNvCxnSpPr/>
          <p:nvPr/>
        </p:nvCxnSpPr>
        <p:spPr>
          <a:xfrm rot="10800000" flipH="1">
            <a:off x="469530" y="3988234"/>
            <a:ext cx="737" cy="79274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1" name="Google Shape;146;p1"/>
          <p:cNvSpPr txBox="1"/>
          <p:nvPr/>
        </p:nvSpPr>
        <p:spPr>
          <a:xfrm>
            <a:off x="2455323" y="5989608"/>
            <a:ext cx="1237631" cy="57708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</a:rPr>
              <a:t>“</a:t>
            </a: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Crisis In Space</a:t>
            </a:r>
            <a:r>
              <a:rPr lang="en-US" sz="1050" dirty="0">
                <a:solidFill>
                  <a:schemeClr val="dk1"/>
                </a:solidFill>
              </a:rPr>
              <a:t>”</a:t>
            </a:r>
            <a:r>
              <a:rPr 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added to LRNG platform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147;p1"/>
          <p:cNvCxnSpPr/>
          <p:nvPr/>
        </p:nvCxnSpPr>
        <p:spPr>
          <a:xfrm rot="10800000">
            <a:off x="2740489" y="4002894"/>
            <a:ext cx="7003" cy="19867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3" name="Google Shape;148;p1"/>
          <p:cNvSpPr txBox="1"/>
          <p:nvPr/>
        </p:nvSpPr>
        <p:spPr>
          <a:xfrm>
            <a:off x="1507367" y="4767764"/>
            <a:ext cx="790460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 Webinar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4" name="Google Shape;149;p1"/>
          <p:cNvCxnSpPr/>
          <p:nvPr/>
        </p:nvCxnSpPr>
        <p:spPr>
          <a:xfrm rot="10800000" flipH="1">
            <a:off x="1848368" y="3995552"/>
            <a:ext cx="3940" cy="76833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5" name="Google Shape;107;p1"/>
          <p:cNvSpPr txBox="1"/>
          <p:nvPr/>
        </p:nvSpPr>
        <p:spPr>
          <a:xfrm>
            <a:off x="1478797" y="5348267"/>
            <a:ext cx="992360" cy="57704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 smtClean="0">
                <a:solidFill>
                  <a:schemeClr val="dk1"/>
                </a:solidFill>
              </a:rPr>
              <a:t>DUET </a:t>
            </a:r>
            <a:r>
              <a:rPr lang="en-US" sz="105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 &amp; Campus Recruitment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Google Shape;128;p1"/>
          <p:cNvCxnSpPr/>
          <p:nvPr/>
        </p:nvCxnSpPr>
        <p:spPr>
          <a:xfrm flipV="1">
            <a:off x="1482967" y="3995554"/>
            <a:ext cx="3788" cy="187046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" name="Google Shape;137;p1"/>
          <p:cNvCxnSpPr/>
          <p:nvPr/>
        </p:nvCxnSpPr>
        <p:spPr>
          <a:xfrm rot="10800000">
            <a:off x="2443592" y="3983765"/>
            <a:ext cx="5930" cy="2509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49836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939130" y="1051160"/>
            <a:ext cx="3038594" cy="5820487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80663" y="1046331"/>
            <a:ext cx="2683184" cy="5820488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"/>
          <p:cNvCxnSpPr/>
          <p:nvPr/>
        </p:nvCxnSpPr>
        <p:spPr>
          <a:xfrm flipV="1">
            <a:off x="238805" y="3547872"/>
            <a:ext cx="5738919" cy="237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91" name="Google Shape;91;p1"/>
          <p:cNvCxnSpPr/>
          <p:nvPr/>
        </p:nvCxnSpPr>
        <p:spPr>
          <a:xfrm>
            <a:off x="2961269" y="3383280"/>
            <a:ext cx="0" cy="30757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1"/>
          <p:cNvSpPr txBox="1"/>
          <p:nvPr/>
        </p:nvSpPr>
        <p:spPr>
          <a:xfrm>
            <a:off x="322501" y="1155948"/>
            <a:ext cx="2535382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3: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 Launch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044107" y="1156372"/>
            <a:ext cx="2880728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4: Increasing Platform Use &amp; Data Collection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-50016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481537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226361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Feb.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15857" y="4874577"/>
            <a:ext cx="805363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Platform Launched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877463" y="5436201"/>
            <a:ext cx="1429580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Launch Event with DUET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939130" y="4408009"/>
            <a:ext cx="891599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Roxbury Event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3435794" y="5020703"/>
            <a:ext cx="973104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“Boys &amp; Girls Club” Event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"/>
          <p:cNvCxnSpPr/>
          <p:nvPr/>
        </p:nvCxnSpPr>
        <p:spPr>
          <a:xfrm rot="10800000" flipH="1">
            <a:off x="-23623" y="1023086"/>
            <a:ext cx="12228411" cy="2430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1"/>
          <p:cNvSpPr txBox="1"/>
          <p:nvPr/>
        </p:nvSpPr>
        <p:spPr>
          <a:xfrm>
            <a:off x="625266" y="315566"/>
            <a:ext cx="1108361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Platform Launch, Increasing Use, and Data Collection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807581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3430492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Oct. 2019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4351767" y="5676973"/>
            <a:ext cx="1150583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Boston Public Schools Event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4559105" y="3749040"/>
            <a:ext cx="92271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Jan. 2020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1"/>
          <p:cNvCxnSpPr/>
          <p:nvPr/>
        </p:nvCxnSpPr>
        <p:spPr>
          <a:xfrm rot="10800000">
            <a:off x="3056664" y="4002895"/>
            <a:ext cx="10750" cy="40485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3" name="Google Shape;133;p1"/>
          <p:cNvCxnSpPr/>
          <p:nvPr/>
        </p:nvCxnSpPr>
        <p:spPr>
          <a:xfrm rot="10800000" flipH="1">
            <a:off x="410441" y="4010650"/>
            <a:ext cx="900" cy="86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p1"/>
          <p:cNvCxnSpPr/>
          <p:nvPr/>
        </p:nvCxnSpPr>
        <p:spPr>
          <a:xfrm rot="10800000">
            <a:off x="1179137" y="4009922"/>
            <a:ext cx="11050" cy="142628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p1"/>
          <p:cNvCxnSpPr/>
          <p:nvPr/>
        </p:nvCxnSpPr>
        <p:spPr>
          <a:xfrm rot="10800000">
            <a:off x="3971344" y="4009922"/>
            <a:ext cx="6730" cy="100631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6" name="Google Shape;136;p1"/>
          <p:cNvCxnSpPr/>
          <p:nvPr/>
        </p:nvCxnSpPr>
        <p:spPr>
          <a:xfrm rot="10800000">
            <a:off x="4559105" y="4009922"/>
            <a:ext cx="3112" cy="16673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9" name="Google Shape;139;p1"/>
          <p:cNvSpPr/>
          <p:nvPr/>
        </p:nvSpPr>
        <p:spPr>
          <a:xfrm>
            <a:off x="315857" y="2683593"/>
            <a:ext cx="2302166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Phase 2 (Feasibility)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Recruitment &amp; Testing</a:t>
            </a:r>
            <a:endParaRPr/>
          </a:p>
        </p:txBody>
      </p:sp>
      <p:sp>
        <p:nvSpPr>
          <p:cNvPr id="140" name="Google Shape;140;p1"/>
          <p:cNvSpPr/>
          <p:nvPr/>
        </p:nvSpPr>
        <p:spPr>
          <a:xfrm>
            <a:off x="2983853" y="1890924"/>
            <a:ext cx="1929267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Advertising Campaigns for FEATuring YOU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3922346" y="2707428"/>
            <a:ext cx="1973648" cy="40906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FEATuring YOU Case Study by Ithaka S+R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343735" y="3204512"/>
            <a:ext cx="5459170" cy="270208"/>
          </a:xfrm>
          <a:prstGeom prst="leftRightArrow">
            <a:avLst>
              <a:gd name="adj1" fmla="val 100000"/>
              <a:gd name="adj2" fmla="val 3364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Longitudinal Study for FY Participants (18+)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1505062" y="4831176"/>
            <a:ext cx="1102698" cy="4154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Chicago LRNG Event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"/>
          <p:cNvCxnSpPr/>
          <p:nvPr/>
        </p:nvCxnSpPr>
        <p:spPr>
          <a:xfrm rot="10800000">
            <a:off x="2048866" y="4021235"/>
            <a:ext cx="11051" cy="81415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9" name="Content Placeholder 2"/>
          <p:cNvSpPr txBox="1">
            <a:spLocks/>
          </p:cNvSpPr>
          <p:nvPr/>
        </p:nvSpPr>
        <p:spPr>
          <a:xfrm>
            <a:off x="6046200" y="1302812"/>
            <a:ext cx="5914152" cy="5385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lvl="1" indent="-285750">
              <a:spcBef>
                <a:spcPts val="10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Platform went live February 2019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Continued development of Crisis in Space based on user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feedback</a:t>
            </a:r>
          </a:p>
          <a:p>
            <a:pPr marL="285750" lvl="1" indent="-285750">
              <a:spcBef>
                <a:spcPts val="10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Promoting and disseminating the tool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Multiple live opportunities to take the assessments and use the tool, mostly in Chicago and Boston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Distributed print materials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Social media advertising 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Promotional video explaining badging as a concept</a:t>
            </a:r>
          </a:p>
          <a:p>
            <a:pPr marL="285750" lvl="1" indent="-285750">
              <a:spcBef>
                <a:spcPts val="10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Evaluation:</a:t>
            </a:r>
            <a:endParaRPr lang="en-US" sz="1800" kern="1200" dirty="0">
              <a:solidFill>
                <a:schemeClr val="accent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Mosio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 SMS-delivered survey to 18+ y-o users on employment outcomes (longitudinal study)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Ithaka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/>
              </a:rPr>
              <a:t> S+R descriptive study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Validation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of Crisis in Space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1800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  <a:p>
            <a:pPr marL="285750" lvl="1" indent="-285750">
              <a:buSzPts val="1800"/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4666</TotalTime>
  <Words>1379</Words>
  <Application>Microsoft Office PowerPoint</Application>
  <PresentationFormat>Widescreen</PresentationFormat>
  <Paragraphs>202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FEATuring YOU</vt:lpstr>
      <vt:lpstr>What is FEATuring YOU?</vt:lpstr>
      <vt:lpstr>PowerPoint Presentation</vt:lpstr>
      <vt:lpstr>Why Study FEATuring YOU?</vt:lpstr>
      <vt:lpstr>Research Scope</vt:lpstr>
      <vt:lpstr>PowerPoint Presentation</vt:lpstr>
      <vt:lpstr>PowerPoint Presentation</vt:lpstr>
      <vt:lpstr>PowerPoint Presentation</vt:lpstr>
      <vt:lpstr>PowerPoint Presentation</vt:lpstr>
      <vt:lpstr>Users, Study Progress, Proximate Next Steps</vt:lpstr>
      <vt:lpstr>Analysis</vt:lpstr>
      <vt:lpstr>We Value Your Input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Karon</dc:creator>
  <cp:lastModifiedBy>Albert, Kyle</cp:lastModifiedBy>
  <cp:revision>37</cp:revision>
  <dcterms:created xsi:type="dcterms:W3CDTF">2019-11-19T16:30:59Z</dcterms:created>
  <dcterms:modified xsi:type="dcterms:W3CDTF">2020-02-11T00:12:54Z</dcterms:modified>
</cp:coreProperties>
</file>