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7" r:id="rId5"/>
    <p:sldId id="265" r:id="rId6"/>
    <p:sldId id="258" r:id="rId7"/>
    <p:sldId id="545" r:id="rId8"/>
    <p:sldId id="541" r:id="rId9"/>
    <p:sldId id="537" r:id="rId10"/>
    <p:sldId id="538" r:id="rId11"/>
    <p:sldId id="542" r:id="rId12"/>
    <p:sldId id="539" r:id="rId13"/>
    <p:sldId id="543" r:id="rId14"/>
    <p:sldId id="544" r:id="rId15"/>
    <p:sldId id="547" r:id="rId16"/>
    <p:sldId id="546" r:id="rId17"/>
    <p:sldId id="553" r:id="rId18"/>
    <p:sldId id="548" r:id="rId19"/>
    <p:sldId id="549" r:id="rId20"/>
    <p:sldId id="550" r:id="rId21"/>
    <p:sldId id="551" r:id="rId22"/>
    <p:sldId id="554" r:id="rId23"/>
    <p:sldId id="555" r:id="rId24"/>
    <p:sldId id="556" r:id="rId25"/>
    <p:sldId id="558" r:id="rId26"/>
    <p:sldId id="559" r:id="rId27"/>
    <p:sldId id="270" r:id="rId28"/>
    <p:sldId id="266" r:id="rId29"/>
    <p:sldId id="271" r:id="rId30"/>
    <p:sldId id="267" r:id="rId31"/>
    <p:sldId id="268" r:id="rId32"/>
    <p:sldId id="272"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6"/>
    <p:restoredTop sz="96966"/>
  </p:normalViewPr>
  <p:slideViewPr>
    <p:cSldViewPr snapToGrid="0" snapToObjects="1">
      <p:cViewPr varScale="1">
        <p:scale>
          <a:sx n="94" d="100"/>
          <a:sy n="94" d="100"/>
        </p:scale>
        <p:origin x="9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21:46:47.848"/>
    </inkml:context>
    <inkml:brush xml:id="br0">
      <inkml:brushProperty name="width" value="0.3" units="cm"/>
      <inkml:brushProperty name="height" value="0.6" units="cm"/>
      <inkml:brushProperty name="color" value="#CAAE7D"/>
      <inkml:brushProperty name="tip" value="rectangle"/>
      <inkml:brushProperty name="rasterOp" value="maskPen"/>
    </inkml:brush>
  </inkml:definitions>
  <inkml:trace contextRef="#ctx0" brushRef="#br0">0 69 16383,'78'0'0,"6"0"0,-31 0 0,17-2 0,27 0 0,-33 0 0,32-1 0,-42 2 0,11-1 0,6-1 0,-27 2 0,17 0 0,-22 1 0,9 0 0,-6 0 0,-1 0 0,-13 1 0,9 0 0,-5 0 0,8-1 0,8 0 0,-14 0 0,11 1 0,-12 0 0,12 0 0,4 1 0,2-1 0,-4 0 0,-9 0 0,-10 0 0,-4 0 0,0 1 0,13 0 0,10-1 0,-1 0 0,-6-1 0,-5 0 0,-13-1 0,13-1 0,-7 1 0,9-1 0,2 0 0,11 0 0,-16 0 0,19 0 0,-15 1 0,15-1 0,11 2 0,-16 0 0,19 0 0,-20 0 0,14 0 0,-2 0 0,11 0 0,-19 0 0,19-1 0,-23 1 0,6 0 0,-10 0 0,-8 1 0,-2-1 0,2 1 0,-1-1 0,-2 1 0,-14-1 0,-1 0 0,2 0 0,3 0 0,16 0 0,-3 0 0,2 0 0,1 0 0,-1 0 0,16 1 0,-11 0 0,32 3 0,-7-1 0,20 2 0,-31-3 0,-1-1 0,16 1 0,-18-2 0,0 1 0,19-1 0,24 0 0,-43 1 0,0-1 0,7 1 0,-2 0 0,25 1 0,12 0 0,-47-1 0,4 0 0,-7-1 0,-19 1 0,5-1 0,-7 0 0,11 0 0,9 0 0,26 1 0,-6 0 0,-10 0 0,3 0 0,-6 0 0,2 0 0,11-1 0,3 1 0,6-1 0,-4-1 0,20 0 0,-37-1 0,-4 1 0,1-3 0,13 0 0,19-3 0,-31 4 0,25-3 0,-30 2 0,11 1 0,3 0 0,2 0 0,-3 0 0,-3 0 0,-8-1 0,-5 1 0,0 2 0,11 0 0,-14 1 0,17-1 0,-19 0 0,5-1 0,4 1 0,-12 0 0,19 0 0,-8 0 0,12 0 0,17-2 0,-25 1 0,23-1 0,-26 1 0,14-1 0,14-2 0,-26 2 0,21-1 0,-28 4 0,15-1 0,0 1 0,18 0 0,-17 0 0,26 0 0,-24 0 0,12 1 0,4 0 0,-24 1 0,16 0 0,-24-1 0,9 0 0,-11-1 0,-9-1 0,-14 1 0,-5-1 0,1 0 0,4 1 0,-2-1 0,-2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01DF7-3AD0-944B-B754-D7A7E38561D6}"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7103E-3BA5-0941-880A-B49875AF23B6}" type="slidenum">
              <a:rPr lang="en-US" smtClean="0"/>
              <a:t>‹#›</a:t>
            </a:fld>
            <a:endParaRPr lang="en-US"/>
          </a:p>
        </p:txBody>
      </p:sp>
    </p:spTree>
    <p:extLst>
      <p:ext uri="{BB962C8B-B14F-4D97-AF65-F5344CB8AC3E}">
        <p14:creationId xmlns:p14="http://schemas.microsoft.com/office/powerpoint/2010/main" val="238874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7103E-3BA5-0941-880A-B49875AF23B6}" type="slidenum">
              <a:rPr lang="en-US" smtClean="0"/>
              <a:t>22</a:t>
            </a:fld>
            <a:endParaRPr lang="en-US"/>
          </a:p>
        </p:txBody>
      </p:sp>
    </p:spTree>
    <p:extLst>
      <p:ext uri="{BB962C8B-B14F-4D97-AF65-F5344CB8AC3E}">
        <p14:creationId xmlns:p14="http://schemas.microsoft.com/office/powerpoint/2010/main" val="260105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9" name="Google Shape;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2E902-8A5F-8442-A2CB-895D00090B3B}" type="slidenum">
              <a:rPr lang="en-US" smtClean="0"/>
              <a:t>5</a:t>
            </a:fld>
            <a:endParaRPr lang="en-US"/>
          </a:p>
        </p:txBody>
      </p:sp>
    </p:spTree>
    <p:extLst>
      <p:ext uri="{BB962C8B-B14F-4D97-AF65-F5344CB8AC3E}">
        <p14:creationId xmlns:p14="http://schemas.microsoft.com/office/powerpoint/2010/main" val="72991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2E902-8A5F-8442-A2CB-895D00090B3B}" type="slidenum">
              <a:rPr lang="en-US" smtClean="0"/>
              <a:t>6</a:t>
            </a:fld>
            <a:endParaRPr lang="en-US"/>
          </a:p>
        </p:txBody>
      </p:sp>
    </p:spTree>
    <p:extLst>
      <p:ext uri="{BB962C8B-B14F-4D97-AF65-F5344CB8AC3E}">
        <p14:creationId xmlns:p14="http://schemas.microsoft.com/office/powerpoint/2010/main" val="85282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2E902-8A5F-8442-A2CB-895D00090B3B}" type="slidenum">
              <a:rPr lang="en-US" smtClean="0"/>
              <a:t>7</a:t>
            </a:fld>
            <a:endParaRPr lang="en-US"/>
          </a:p>
        </p:txBody>
      </p:sp>
    </p:spTree>
    <p:extLst>
      <p:ext uri="{BB962C8B-B14F-4D97-AF65-F5344CB8AC3E}">
        <p14:creationId xmlns:p14="http://schemas.microsoft.com/office/powerpoint/2010/main" val="427460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2E902-8A5F-8442-A2CB-895D00090B3B}" type="slidenum">
              <a:rPr lang="en-US" smtClean="0"/>
              <a:t>8</a:t>
            </a:fld>
            <a:endParaRPr lang="en-US"/>
          </a:p>
        </p:txBody>
      </p:sp>
    </p:spTree>
    <p:extLst>
      <p:ext uri="{BB962C8B-B14F-4D97-AF65-F5344CB8AC3E}">
        <p14:creationId xmlns:p14="http://schemas.microsoft.com/office/powerpoint/2010/main" val="17152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2E902-8A5F-8442-A2CB-895D00090B3B}" type="slidenum">
              <a:rPr lang="en-US" smtClean="0"/>
              <a:t>9</a:t>
            </a:fld>
            <a:endParaRPr lang="en-US"/>
          </a:p>
        </p:txBody>
      </p:sp>
    </p:spTree>
    <p:extLst>
      <p:ext uri="{BB962C8B-B14F-4D97-AF65-F5344CB8AC3E}">
        <p14:creationId xmlns:p14="http://schemas.microsoft.com/office/powerpoint/2010/main" val="30075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2E902-8A5F-8442-A2CB-895D00090B3B}" type="slidenum">
              <a:rPr lang="en-US" smtClean="0"/>
              <a:t>10</a:t>
            </a:fld>
            <a:endParaRPr lang="en-US"/>
          </a:p>
        </p:txBody>
      </p:sp>
    </p:spTree>
    <p:extLst>
      <p:ext uri="{BB962C8B-B14F-4D97-AF65-F5344CB8AC3E}">
        <p14:creationId xmlns:p14="http://schemas.microsoft.com/office/powerpoint/2010/main" val="2599981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0"/>
        <p:cNvGrpSpPr/>
        <p:nvPr/>
      </p:nvGrpSpPr>
      <p:grpSpPr>
        <a:xfrm>
          <a:off x="0" y="0"/>
          <a:ext cx="0" cy="0"/>
          <a:chOff x="0" y="0"/>
          <a:chExt cx="0" cy="0"/>
        </a:xfrm>
      </p:grpSpPr>
      <p:sp>
        <p:nvSpPr>
          <p:cNvPr id="11" name="Google Shape;11;p11"/>
          <p:cNvSpPr/>
          <p:nvPr/>
        </p:nvSpPr>
        <p:spPr>
          <a:xfrm>
            <a:off x="8178800" y="0"/>
            <a:ext cx="4013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1"/>
          <p:cNvSpPr>
            <a:spLocks noGrp="1"/>
          </p:cNvSpPr>
          <p:nvPr>
            <p:ph type="pic" idx="2"/>
          </p:nvPr>
        </p:nvSpPr>
        <p:spPr>
          <a:xfrm>
            <a:off x="6464300" y="711200"/>
            <a:ext cx="5054600" cy="61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11" descr="Image result for joint center for political and economic studies"/>
          <p:cNvPicPr preferRelativeResize="0"/>
          <p:nvPr/>
        </p:nvPicPr>
        <p:blipFill rotWithShape="1">
          <a:blip r:embed="rId2">
            <a:alphaModFix/>
          </a:blip>
          <a:srcRect/>
          <a:stretch/>
        </p:blipFill>
        <p:spPr>
          <a:xfrm>
            <a:off x="784160" y="920976"/>
            <a:ext cx="1397065" cy="1013675"/>
          </a:xfrm>
          <a:prstGeom prst="rect">
            <a:avLst/>
          </a:prstGeom>
          <a:solidFill>
            <a:srgbClr val="002060"/>
          </a:solidFill>
          <a:ln>
            <a:noFill/>
          </a:ln>
        </p:spPr>
      </p:pic>
    </p:spTree>
    <p:extLst>
      <p:ext uri="{BB962C8B-B14F-4D97-AF65-F5344CB8AC3E}">
        <p14:creationId xmlns:p14="http://schemas.microsoft.com/office/powerpoint/2010/main" val="417659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
  <p:cSld name="Overview">
    <p:spTree>
      <p:nvGrpSpPr>
        <p:cNvPr id="1" name="Shape 14"/>
        <p:cNvGrpSpPr/>
        <p:nvPr/>
      </p:nvGrpSpPr>
      <p:grpSpPr>
        <a:xfrm>
          <a:off x="0" y="0"/>
          <a:ext cx="0" cy="0"/>
          <a:chOff x="0" y="0"/>
          <a:chExt cx="0" cy="0"/>
        </a:xfrm>
      </p:grpSpPr>
      <p:sp>
        <p:nvSpPr>
          <p:cNvPr id="15" name="Google Shape;15;p12"/>
          <p:cNvSpPr>
            <a:spLocks noGrp="1"/>
          </p:cNvSpPr>
          <p:nvPr>
            <p:ph type="pic" idx="2"/>
          </p:nvPr>
        </p:nvSpPr>
        <p:spPr>
          <a:xfrm>
            <a:off x="7010400" y="0"/>
            <a:ext cx="51816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3212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with text">
  <p:cSld name="Image with text">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339725" y="380998"/>
            <a:ext cx="8808089" cy="56855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13"/>
          <p:cNvSpPr/>
          <p:nvPr/>
        </p:nvSpPr>
        <p:spPr>
          <a:xfrm>
            <a:off x="10650009" y="6477000"/>
            <a:ext cx="1534583" cy="381000"/>
          </a:xfrm>
          <a:custGeom>
            <a:avLst/>
            <a:gdLst/>
            <a:ahLst/>
            <a:cxnLst/>
            <a:rect l="l" t="t" r="r" b="b"/>
            <a:pathLst>
              <a:path w="1381125" h="342900" extrusionOk="0">
                <a:moveTo>
                  <a:pt x="0" y="0"/>
                </a:moveTo>
                <a:lnTo>
                  <a:pt x="1387793" y="0"/>
                </a:lnTo>
                <a:lnTo>
                  <a:pt x="1387793" y="342900"/>
                </a:lnTo>
                <a:lnTo>
                  <a:pt x="0" y="342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13"/>
          <p:cNvSpPr/>
          <p:nvPr/>
        </p:nvSpPr>
        <p:spPr>
          <a:xfrm>
            <a:off x="0" y="6477000"/>
            <a:ext cx="190500" cy="381000"/>
          </a:xfrm>
          <a:custGeom>
            <a:avLst/>
            <a:gdLst/>
            <a:ahLst/>
            <a:cxnLst/>
            <a:rect l="l" t="t" r="r" b="b"/>
            <a:pathLst>
              <a:path w="171450" h="342900" extrusionOk="0">
                <a:moveTo>
                  <a:pt x="0" y="0"/>
                </a:moveTo>
                <a:lnTo>
                  <a:pt x="174308" y="0"/>
                </a:lnTo>
                <a:lnTo>
                  <a:pt x="174308" y="342900"/>
                </a:lnTo>
                <a:lnTo>
                  <a:pt x="0" y="3429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13"/>
          <p:cNvSpPr txBox="1">
            <a:spLocks noGrp="1"/>
          </p:cNvSpPr>
          <p:nvPr>
            <p:ph type="sldNum" idx="12"/>
          </p:nvPr>
        </p:nvSpPr>
        <p:spPr>
          <a:xfrm>
            <a:off x="10640483" y="6489170"/>
            <a:ext cx="116099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Page | </a:t>
            </a:r>
            <a:fld id="{00000000-1234-1234-1234-123412341234}" type="slidenum">
              <a:rPr lang="en-US"/>
              <a:t>‹#›</a:t>
            </a:fld>
            <a:endParaRPr/>
          </a:p>
        </p:txBody>
      </p:sp>
      <p:sp>
        <p:nvSpPr>
          <p:cNvPr id="21" name="Google Shape;21;p13"/>
          <p:cNvSpPr/>
          <p:nvPr/>
        </p:nvSpPr>
        <p:spPr>
          <a:xfrm>
            <a:off x="349251" y="6550253"/>
            <a:ext cx="320151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accent1"/>
                </a:solidFill>
                <a:latin typeface="Arial"/>
                <a:ea typeface="Arial"/>
                <a:cs typeface="Arial"/>
                <a:sym typeface="Arial"/>
              </a:rPr>
              <a:t>Joint Center for Political and Economic Studies</a:t>
            </a:r>
            <a:endParaRPr sz="1400" b="0" i="0" u="none" strike="noStrike" cap="none">
              <a:solidFill>
                <a:srgbClr val="000000"/>
              </a:solidFill>
              <a:latin typeface="Arial"/>
              <a:ea typeface="Arial"/>
              <a:cs typeface="Arial"/>
              <a:sym typeface="Arial"/>
            </a:endParaRPr>
          </a:p>
        </p:txBody>
      </p:sp>
      <p:pic>
        <p:nvPicPr>
          <p:cNvPr id="22" name="Google Shape;22;p13" descr="Logo&#10;&#10;Description automatically generated"/>
          <p:cNvPicPr preferRelativeResize="0"/>
          <p:nvPr/>
        </p:nvPicPr>
        <p:blipFill rotWithShape="1">
          <a:blip r:embed="rId2">
            <a:alphaModFix/>
          </a:blip>
          <a:srcRect/>
          <a:stretch/>
        </p:blipFill>
        <p:spPr>
          <a:xfrm>
            <a:off x="9147815" y="208679"/>
            <a:ext cx="2889636" cy="858095"/>
          </a:xfrm>
          <a:prstGeom prst="rect">
            <a:avLst/>
          </a:prstGeom>
          <a:noFill/>
          <a:ln>
            <a:noFill/>
          </a:ln>
        </p:spPr>
      </p:pic>
      <p:cxnSp>
        <p:nvCxnSpPr>
          <p:cNvPr id="23" name="Google Shape;23;p13"/>
          <p:cNvCxnSpPr/>
          <p:nvPr/>
        </p:nvCxnSpPr>
        <p:spPr>
          <a:xfrm>
            <a:off x="3895725" y="6667500"/>
            <a:ext cx="6437824" cy="0"/>
          </a:xfrm>
          <a:prstGeom prst="straightConnector1">
            <a:avLst/>
          </a:prstGeom>
          <a:noFill/>
          <a:ln w="12700" cap="flat" cmpd="sng">
            <a:solidFill>
              <a:schemeClr val="accent4"/>
            </a:solidFill>
            <a:prstDash val="solid"/>
            <a:miter lim="800000"/>
            <a:headEnd type="none" w="sm" len="sm"/>
            <a:tailEnd type="none" w="sm" len="sm"/>
          </a:ln>
        </p:spPr>
      </p:cxnSp>
      <p:sp>
        <p:nvSpPr>
          <p:cNvPr id="24" name="Google Shape;24;p13"/>
          <p:cNvSpPr>
            <a:spLocks noGrp="1"/>
          </p:cNvSpPr>
          <p:nvPr>
            <p:ph type="pic" idx="2"/>
          </p:nvPr>
        </p:nvSpPr>
        <p:spPr>
          <a:xfrm>
            <a:off x="857250" y="1682750"/>
            <a:ext cx="5459413" cy="4117975"/>
          </a:xfrm>
          <a:prstGeom prst="roundRect">
            <a:avLst>
              <a:gd name="adj" fmla="val 0"/>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5187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MAGE">
  <p:cSld name="IMAGE">
    <p:spTree>
      <p:nvGrpSpPr>
        <p:cNvPr id="1" name="Shape 33"/>
        <p:cNvGrpSpPr/>
        <p:nvPr/>
      </p:nvGrpSpPr>
      <p:grpSpPr>
        <a:xfrm>
          <a:off x="0" y="0"/>
          <a:ext cx="0" cy="0"/>
          <a:chOff x="0" y="0"/>
          <a:chExt cx="0" cy="0"/>
        </a:xfrm>
      </p:grpSpPr>
      <p:sp>
        <p:nvSpPr>
          <p:cNvPr id="34" name="Google Shape;34;p1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7876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119176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act page">
  <p:cSld name="Contact page">
    <p:spTree>
      <p:nvGrpSpPr>
        <p:cNvPr id="1" name="Shape 25"/>
        <p:cNvGrpSpPr/>
        <p:nvPr/>
      </p:nvGrpSpPr>
      <p:grpSpPr>
        <a:xfrm>
          <a:off x="0" y="0"/>
          <a:ext cx="0" cy="0"/>
          <a:chOff x="0" y="0"/>
          <a:chExt cx="0" cy="0"/>
        </a:xfrm>
      </p:grpSpPr>
      <p:sp>
        <p:nvSpPr>
          <p:cNvPr id="26" name="Google Shape;26;p33"/>
          <p:cNvSpPr>
            <a:spLocks noGrp="1"/>
          </p:cNvSpPr>
          <p:nvPr>
            <p:ph type="pic" idx="2"/>
          </p:nvPr>
        </p:nvSpPr>
        <p:spPr>
          <a:xfrm>
            <a:off x="0" y="0"/>
            <a:ext cx="12192000" cy="3860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8840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39725" y="380998"/>
            <a:ext cx="8808089" cy="56855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14"/>
          <p:cNvSpPr/>
          <p:nvPr/>
        </p:nvSpPr>
        <p:spPr>
          <a:xfrm>
            <a:off x="10650009" y="6477000"/>
            <a:ext cx="1534583" cy="381000"/>
          </a:xfrm>
          <a:custGeom>
            <a:avLst/>
            <a:gdLst/>
            <a:ahLst/>
            <a:cxnLst/>
            <a:rect l="l" t="t" r="r" b="b"/>
            <a:pathLst>
              <a:path w="1381125" h="342900" extrusionOk="0">
                <a:moveTo>
                  <a:pt x="0" y="0"/>
                </a:moveTo>
                <a:lnTo>
                  <a:pt x="1387793" y="0"/>
                </a:lnTo>
                <a:lnTo>
                  <a:pt x="1387793" y="342900"/>
                </a:lnTo>
                <a:lnTo>
                  <a:pt x="0" y="342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14"/>
          <p:cNvSpPr/>
          <p:nvPr/>
        </p:nvSpPr>
        <p:spPr>
          <a:xfrm>
            <a:off x="0" y="6477000"/>
            <a:ext cx="190500" cy="381000"/>
          </a:xfrm>
          <a:custGeom>
            <a:avLst/>
            <a:gdLst/>
            <a:ahLst/>
            <a:cxnLst/>
            <a:rect l="l" t="t" r="r" b="b"/>
            <a:pathLst>
              <a:path w="171450" h="342900" extrusionOk="0">
                <a:moveTo>
                  <a:pt x="0" y="0"/>
                </a:moveTo>
                <a:lnTo>
                  <a:pt x="174308" y="0"/>
                </a:lnTo>
                <a:lnTo>
                  <a:pt x="174308" y="342900"/>
                </a:lnTo>
                <a:lnTo>
                  <a:pt x="0" y="3429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p14"/>
          <p:cNvSpPr txBox="1">
            <a:spLocks noGrp="1"/>
          </p:cNvSpPr>
          <p:nvPr>
            <p:ph type="sldNum" idx="12"/>
          </p:nvPr>
        </p:nvSpPr>
        <p:spPr>
          <a:xfrm>
            <a:off x="10640483" y="6489170"/>
            <a:ext cx="116099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Page | </a:t>
            </a:r>
            <a:fld id="{00000000-1234-1234-1234-123412341234}" type="slidenum">
              <a:rPr lang="en-US"/>
              <a:t>‹#›</a:t>
            </a:fld>
            <a:endParaRPr/>
          </a:p>
        </p:txBody>
      </p:sp>
      <p:sp>
        <p:nvSpPr>
          <p:cNvPr id="30" name="Google Shape;30;p14"/>
          <p:cNvSpPr/>
          <p:nvPr/>
        </p:nvSpPr>
        <p:spPr>
          <a:xfrm>
            <a:off x="349251" y="6550253"/>
            <a:ext cx="320151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accent1"/>
                </a:solidFill>
                <a:latin typeface="Arial"/>
                <a:ea typeface="Arial"/>
                <a:cs typeface="Arial"/>
                <a:sym typeface="Arial"/>
              </a:rPr>
              <a:t>Joint Center for Political and Economic Studies</a:t>
            </a:r>
            <a:endParaRPr sz="1400" b="0" i="0" u="none" strike="noStrike" cap="none">
              <a:solidFill>
                <a:srgbClr val="000000"/>
              </a:solidFill>
              <a:latin typeface="Arial"/>
              <a:ea typeface="Arial"/>
              <a:cs typeface="Arial"/>
              <a:sym typeface="Arial"/>
            </a:endParaRPr>
          </a:p>
        </p:txBody>
      </p:sp>
      <p:pic>
        <p:nvPicPr>
          <p:cNvPr id="31" name="Google Shape;31;p14" descr="Logo&#10;&#10;Description automatically generated"/>
          <p:cNvPicPr preferRelativeResize="0"/>
          <p:nvPr/>
        </p:nvPicPr>
        <p:blipFill rotWithShape="1">
          <a:blip r:embed="rId2">
            <a:alphaModFix/>
          </a:blip>
          <a:srcRect/>
          <a:stretch/>
        </p:blipFill>
        <p:spPr>
          <a:xfrm>
            <a:off x="9147815" y="208679"/>
            <a:ext cx="2889636" cy="858095"/>
          </a:xfrm>
          <a:prstGeom prst="rect">
            <a:avLst/>
          </a:prstGeom>
          <a:noFill/>
          <a:ln>
            <a:noFill/>
          </a:ln>
        </p:spPr>
      </p:pic>
      <p:cxnSp>
        <p:nvCxnSpPr>
          <p:cNvPr id="32" name="Google Shape;32;p14"/>
          <p:cNvCxnSpPr/>
          <p:nvPr/>
        </p:nvCxnSpPr>
        <p:spPr>
          <a:xfrm>
            <a:off x="3895725" y="6667500"/>
            <a:ext cx="6437824" cy="0"/>
          </a:xfrm>
          <a:prstGeom prst="straightConnector1">
            <a:avLst/>
          </a:prstGeom>
          <a:noFill/>
          <a:ln w="12700" cap="flat" cmpd="sng">
            <a:solidFill>
              <a:schemeClr val="accent4"/>
            </a:solidFill>
            <a:prstDash val="solid"/>
            <a:miter lim="800000"/>
            <a:headEnd type="none" w="sm" len="sm"/>
            <a:tailEnd type="none" w="sm" len="sm"/>
          </a:ln>
        </p:spPr>
      </p:cxnSp>
    </p:spTree>
    <p:extLst>
      <p:ext uri="{BB962C8B-B14F-4D97-AF65-F5344CB8AC3E}">
        <p14:creationId xmlns:p14="http://schemas.microsoft.com/office/powerpoint/2010/main" val="409843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951488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64">
          <p15:clr>
            <a:srgbClr val="F26B43"/>
          </p15:clr>
        </p15:guide>
        <p15:guide id="4" orient="horz" pos="264">
          <p15:clr>
            <a:srgbClr val="F26B43"/>
          </p15:clr>
        </p15:guide>
        <p15:guide id="5" pos="7416">
          <p15:clr>
            <a:srgbClr val="F26B43"/>
          </p15:clr>
        </p15:guide>
        <p15:guide id="6"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intent/tweet?text=Mission%20Statement&amp;url=https://jointcenter.org/about/mission-statement/&amp;via=Crunchif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grpSp>
        <p:nvGrpSpPr>
          <p:cNvPr id="40" name="Google Shape;40;p1"/>
          <p:cNvGrpSpPr/>
          <p:nvPr/>
        </p:nvGrpSpPr>
        <p:grpSpPr>
          <a:xfrm>
            <a:off x="768049" y="5554724"/>
            <a:ext cx="2712785" cy="430212"/>
            <a:chOff x="774700" y="5511800"/>
            <a:chExt cx="2712785" cy="596900"/>
          </a:xfrm>
        </p:grpSpPr>
        <p:sp>
          <p:nvSpPr>
            <p:cNvPr id="41" name="Google Shape;41;p1"/>
            <p:cNvSpPr/>
            <p:nvPr/>
          </p:nvSpPr>
          <p:spPr>
            <a:xfrm>
              <a:off x="774701" y="5511800"/>
              <a:ext cx="2712784" cy="59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 name="Google Shape;42;p1"/>
            <p:cNvSpPr/>
            <p:nvPr/>
          </p:nvSpPr>
          <p:spPr>
            <a:xfrm>
              <a:off x="774700" y="5511800"/>
              <a:ext cx="147320" cy="596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3" name="Google Shape;43;p1"/>
          <p:cNvSpPr/>
          <p:nvPr/>
        </p:nvSpPr>
        <p:spPr>
          <a:xfrm>
            <a:off x="673199" y="2199921"/>
            <a:ext cx="5927105" cy="421051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4000"/>
              <a:buFont typeface="Arial"/>
              <a:buNone/>
              <a:tabLst/>
              <a:defRPr/>
            </a:pPr>
            <a:r>
              <a:rPr kumimoji="0" lang="en-US" sz="2400" b="1" i="0" u="none" strike="noStrike" kern="0" cap="none" spc="0" normalizeH="0" baseline="0" noProof="0" dirty="0">
                <a:ln>
                  <a:noFill/>
                </a:ln>
                <a:solidFill>
                  <a:srgbClr val="143055"/>
                </a:solidFill>
                <a:effectLst/>
                <a:uLnTx/>
                <a:uFillTx/>
                <a:latin typeface="Arial"/>
                <a:ea typeface="Arial"/>
                <a:cs typeface="Arial"/>
                <a:sym typeface="Arial"/>
              </a:rPr>
              <a:t>Toward a Race-</a:t>
            </a:r>
            <a:r>
              <a:rPr lang="en-US" sz="2400" b="1" kern="0" dirty="0">
                <a:solidFill>
                  <a:srgbClr val="143055"/>
                </a:solidFill>
                <a:latin typeface="Arial"/>
                <a:ea typeface="Arial"/>
                <a:cs typeface="Arial"/>
                <a:sym typeface="Arial"/>
              </a:rPr>
              <a:t>C</a:t>
            </a:r>
            <a:r>
              <a:rPr kumimoji="0" lang="en-US" sz="2400" b="1" i="0" u="none" strike="noStrike" kern="0" cap="none" spc="0" normalizeH="0" baseline="0" noProof="0" dirty="0" err="1">
                <a:ln>
                  <a:noFill/>
                </a:ln>
                <a:solidFill>
                  <a:srgbClr val="143055"/>
                </a:solidFill>
                <a:effectLst/>
                <a:uLnTx/>
                <a:uFillTx/>
                <a:latin typeface="Arial"/>
                <a:ea typeface="Arial"/>
                <a:cs typeface="Arial"/>
                <a:sym typeface="Arial"/>
              </a:rPr>
              <a:t>onscious</a:t>
            </a:r>
            <a:r>
              <a:rPr kumimoji="0" lang="en-US" sz="2400" b="1" i="0" u="none" strike="noStrike" kern="0" cap="none" spc="0" normalizeH="0" baseline="0" noProof="0" dirty="0">
                <a:ln>
                  <a:noFill/>
                </a:ln>
                <a:solidFill>
                  <a:srgbClr val="143055"/>
                </a:solidFill>
                <a:effectLst/>
                <a:uLnTx/>
                <a:uFillTx/>
                <a:latin typeface="Arial"/>
                <a:ea typeface="Arial"/>
                <a:cs typeface="Arial"/>
                <a:sym typeface="Arial"/>
              </a:rPr>
              <a:t> Understanding of the Federal Workforce System: Flaws and Opportunities</a:t>
            </a:r>
            <a:endParaRPr kumimoji="0" lang="en-US" sz="1800" b="1" i="0" u="none" strike="noStrike" kern="0" cap="none" spc="0" normalizeH="0" baseline="0" noProof="0" dirty="0">
              <a:ln>
                <a:noFill/>
              </a:ln>
              <a:solidFill>
                <a:srgbClr val="143055"/>
              </a:solidFill>
              <a:effectLst/>
              <a:uLnTx/>
              <a:uFillTx/>
              <a:latin typeface="Arial"/>
              <a:ea typeface="Arial"/>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Pts val="4000"/>
              <a:buFont typeface="Arial"/>
              <a:buNone/>
              <a:tabLst/>
              <a:defRPr/>
            </a:pPr>
            <a:endParaRPr lang="en-US" b="1" kern="0" dirty="0">
              <a:solidFill>
                <a:srgbClr val="143055"/>
              </a:solidFill>
              <a:latin typeface="Arial"/>
              <a:ea typeface="Arial"/>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Pts val="4000"/>
              <a:buFont typeface="Arial"/>
              <a:buNone/>
              <a:tabLst/>
              <a:defRPr/>
            </a:pPr>
            <a:r>
              <a:rPr kumimoji="0" lang="en-US" sz="1800" b="1" i="0" u="none" strike="noStrike" kern="0" cap="none" spc="0" normalizeH="0" baseline="0" noProof="0" dirty="0">
                <a:ln>
                  <a:noFill/>
                </a:ln>
                <a:solidFill>
                  <a:srgbClr val="143055"/>
                </a:solidFill>
                <a:effectLst/>
                <a:uLnTx/>
                <a:uFillTx/>
                <a:latin typeface="Arial"/>
                <a:ea typeface="Arial"/>
                <a:cs typeface="Arial"/>
                <a:sym typeface="Arial"/>
              </a:rPr>
              <a:t>Alex Camardelle, Ph.D.</a:t>
            </a:r>
          </a:p>
          <a:p>
            <a:pPr marL="0" marR="0" lvl="0" indent="0" algn="l" defTabSz="914400" rtl="0" eaLnBrk="1" fontAlgn="auto" latinLnBrk="0" hangingPunct="1">
              <a:lnSpc>
                <a:spcPct val="110000"/>
              </a:lnSpc>
              <a:spcBef>
                <a:spcPts val="0"/>
              </a:spcBef>
              <a:spcAft>
                <a:spcPts val="0"/>
              </a:spcAft>
              <a:buClr>
                <a:srgbClr val="000000"/>
              </a:buClr>
              <a:buSzPts val="4000"/>
              <a:buFont typeface="Arial"/>
              <a:buNone/>
              <a:tabLst/>
              <a:defRPr/>
            </a:pPr>
            <a:endParaRPr kumimoji="0" sz="1800" b="1" i="0" u="none" strike="noStrike" kern="0" cap="none" spc="0" normalizeH="0" baseline="0" noProof="0" dirty="0">
              <a:ln>
                <a:noFill/>
              </a:ln>
              <a:solidFill>
                <a:srgbClr val="143055"/>
              </a:solidFill>
              <a:effectLst/>
              <a:uLnTx/>
              <a:uFillTx/>
              <a:latin typeface="Arial"/>
              <a:ea typeface="Arial"/>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Pts val="4000"/>
              <a:buFont typeface="Arial"/>
              <a:buNone/>
              <a:tabLst/>
              <a:defRPr/>
            </a:pPr>
            <a:r>
              <a:rPr kumimoji="0" lang="en-US" sz="1800" b="1" i="0" u="none" strike="noStrike" kern="0" cap="none" spc="0" normalizeH="0" baseline="0" noProof="0" dirty="0">
                <a:ln>
                  <a:noFill/>
                </a:ln>
                <a:solidFill>
                  <a:srgbClr val="143055"/>
                </a:solidFill>
                <a:effectLst/>
                <a:uLnTx/>
                <a:uFillTx/>
                <a:latin typeface="Arial"/>
                <a:ea typeface="Arial"/>
                <a:cs typeface="Arial"/>
                <a:sym typeface="Arial"/>
              </a:rPr>
              <a:t>January 18, 2022</a:t>
            </a:r>
            <a:endParaRPr kumimoji="0" sz="1800" b="1" i="0" u="none" strike="noStrike" kern="0" cap="none" spc="0" normalizeH="0" baseline="0" noProof="0" dirty="0">
              <a:ln>
                <a:noFill/>
              </a:ln>
              <a:solidFill>
                <a:srgbClr val="143055"/>
              </a:solidFill>
              <a:effectLst/>
              <a:uLnTx/>
              <a:uFillTx/>
              <a:latin typeface="Arial"/>
              <a:ea typeface="Arial"/>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Pts val="4000"/>
              <a:buFont typeface="Arial"/>
              <a:buNone/>
              <a:tabLst/>
              <a:defRPr/>
            </a:pPr>
            <a:endParaRPr kumimoji="0" sz="3000" b="1" i="0" u="none" strike="noStrike" kern="0" cap="none" spc="0" normalizeH="0" baseline="0" noProof="0" dirty="0">
              <a:ln>
                <a:noFill/>
              </a:ln>
              <a:solidFill>
                <a:srgbClr val="143055"/>
              </a:solidFill>
              <a:effectLst/>
              <a:uLnTx/>
              <a:uFillTx/>
              <a:latin typeface="Arial"/>
              <a:ea typeface="Arial"/>
              <a:cs typeface="Arial"/>
              <a:sym typeface="Arial"/>
            </a:endParaRPr>
          </a:p>
        </p:txBody>
      </p:sp>
      <p:sp>
        <p:nvSpPr>
          <p:cNvPr id="44" name="Google Shape;44;p1"/>
          <p:cNvSpPr/>
          <p:nvPr/>
        </p:nvSpPr>
        <p:spPr>
          <a:xfrm>
            <a:off x="942032" y="5563045"/>
            <a:ext cx="2433000" cy="346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jointcenter.org</a:t>
            </a:r>
            <a:endParaRPr kumimoji="0" sz="1200" b="1"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5" name="Google Shape;45;p1"/>
          <p:cNvCxnSpPr>
            <a:cxnSpLocks/>
          </p:cNvCxnSpPr>
          <p:nvPr/>
        </p:nvCxnSpPr>
        <p:spPr>
          <a:xfrm>
            <a:off x="768050" y="3998738"/>
            <a:ext cx="4248793" cy="0"/>
          </a:xfrm>
          <a:prstGeom prst="straightConnector1">
            <a:avLst/>
          </a:prstGeom>
          <a:noFill/>
          <a:ln w="114300" cap="flat" cmpd="sng">
            <a:solidFill>
              <a:schemeClr val="accent2"/>
            </a:solidFill>
            <a:prstDash val="solid"/>
            <a:round/>
            <a:headEnd type="none" w="sm" len="sm"/>
            <a:tailEnd type="none" w="sm" len="sm"/>
          </a:ln>
        </p:spPr>
      </p:cxnSp>
      <p:pic>
        <p:nvPicPr>
          <p:cNvPr id="46" name="Google Shape;46;p1" descr="A picture containing person&#10;&#10;Description automatically generated"/>
          <p:cNvPicPr preferRelativeResize="0"/>
          <p:nvPr/>
        </p:nvPicPr>
        <p:blipFill rotWithShape="1">
          <a:blip r:embed="rId3">
            <a:alphaModFix/>
          </a:blip>
          <a:srcRect l="26630" r="11960"/>
          <a:stretch/>
        </p:blipFill>
        <p:spPr>
          <a:xfrm>
            <a:off x="7317773" y="903249"/>
            <a:ext cx="4680940" cy="5081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7872-00A2-934F-8E8D-8631ED71C604}"/>
              </a:ext>
            </a:extLst>
          </p:cNvPr>
          <p:cNvSpPr>
            <a:spLocks noGrp="1"/>
          </p:cNvSpPr>
          <p:nvPr>
            <p:ph type="title"/>
          </p:nvPr>
        </p:nvSpPr>
        <p:spPr/>
        <p:txBody>
          <a:bodyPr/>
          <a:lstStyle/>
          <a:p>
            <a:r>
              <a:rPr lang="en-US" dirty="0"/>
              <a:t>Examples of Current Work</a:t>
            </a:r>
          </a:p>
        </p:txBody>
      </p:sp>
      <p:sp>
        <p:nvSpPr>
          <p:cNvPr id="3" name="Slide Number Placeholder 2">
            <a:extLst>
              <a:ext uri="{FF2B5EF4-FFF2-40B4-BE49-F238E27FC236}">
                <a16:creationId xmlns:a16="http://schemas.microsoft.com/office/drawing/2014/main" id="{1CC00A87-1094-6C43-809D-729B063A9E90}"/>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10</a:t>
            </a:fld>
            <a:endParaRPr/>
          </a:p>
        </p:txBody>
      </p:sp>
      <p:cxnSp>
        <p:nvCxnSpPr>
          <p:cNvPr id="5" name="Google Shape;120;p9">
            <a:extLst>
              <a:ext uri="{FF2B5EF4-FFF2-40B4-BE49-F238E27FC236}">
                <a16:creationId xmlns:a16="http://schemas.microsoft.com/office/drawing/2014/main" id="{D59D295C-8664-2848-A8FB-F136139AD823}"/>
              </a:ext>
            </a:extLst>
          </p:cNvPr>
          <p:cNvCxnSpPr>
            <a:cxnSpLocks/>
          </p:cNvCxnSpPr>
          <p:nvPr/>
        </p:nvCxnSpPr>
        <p:spPr>
          <a:xfrm>
            <a:off x="857263" y="1362900"/>
            <a:ext cx="10944211" cy="0"/>
          </a:xfrm>
          <a:prstGeom prst="straightConnector1">
            <a:avLst/>
          </a:prstGeom>
          <a:noFill/>
          <a:ln w="114300" cap="flat" cmpd="sng">
            <a:solidFill>
              <a:schemeClr val="accent2"/>
            </a:solidFill>
            <a:prstDash val="solid"/>
            <a:round/>
            <a:headEnd type="none" w="sm" len="sm"/>
            <a:tailEnd type="none" w="sm" len="sm"/>
          </a:ln>
        </p:spPr>
      </p:cxnSp>
      <p:sp>
        <p:nvSpPr>
          <p:cNvPr id="6" name="TextBox 5">
            <a:extLst>
              <a:ext uri="{FF2B5EF4-FFF2-40B4-BE49-F238E27FC236}">
                <a16:creationId xmlns:a16="http://schemas.microsoft.com/office/drawing/2014/main" id="{440C9DCA-33AE-6D4F-8877-452C557687FF}"/>
              </a:ext>
            </a:extLst>
          </p:cNvPr>
          <p:cNvSpPr txBox="1"/>
          <p:nvPr/>
        </p:nvSpPr>
        <p:spPr>
          <a:xfrm>
            <a:off x="518985" y="2589353"/>
            <a:ext cx="5257886" cy="2862322"/>
          </a:xfrm>
          <a:prstGeom prst="rect">
            <a:avLst/>
          </a:prstGeom>
          <a:noFill/>
        </p:spPr>
        <p:txBody>
          <a:bodyPr wrap="square" rtlCol="0">
            <a:spAutoFit/>
          </a:bodyPr>
          <a:lstStyle/>
          <a:p>
            <a:r>
              <a:rPr lang="en-US" b="1" dirty="0">
                <a:solidFill>
                  <a:schemeClr val="accent4"/>
                </a:solidFill>
              </a:rPr>
              <a:t>Shaping the Workforce Innovation and Opportunity Act reauthorization priorities</a:t>
            </a:r>
          </a:p>
          <a:p>
            <a:endParaRPr lang="en-US" b="1" dirty="0">
              <a:solidFill>
                <a:schemeClr val="accent4"/>
              </a:solidFill>
            </a:endParaRPr>
          </a:p>
          <a:p>
            <a:r>
              <a:rPr lang="en-US" dirty="0"/>
              <a:t>The Joint Center recently published recommendations for the reauthorization of the country’s landmark workforce development law, WIOA. So far, the recommendations have received positive feedback from leaders at U.S. DOL and Ed &amp; Labor committee staff.</a:t>
            </a:r>
          </a:p>
          <a:p>
            <a:endParaRPr lang="en-US" b="1" dirty="0">
              <a:solidFill>
                <a:schemeClr val="accent4"/>
              </a:solidFill>
            </a:endParaRPr>
          </a:p>
        </p:txBody>
      </p:sp>
      <p:pic>
        <p:nvPicPr>
          <p:cNvPr id="7" name="Picture 6" descr="A person working on a computer&#10;&#10;Description automatically generated with medium confidence">
            <a:extLst>
              <a:ext uri="{FF2B5EF4-FFF2-40B4-BE49-F238E27FC236}">
                <a16:creationId xmlns:a16="http://schemas.microsoft.com/office/drawing/2014/main" id="{479BCCEA-E090-C94E-A062-EF459BEB25DC}"/>
              </a:ext>
            </a:extLst>
          </p:cNvPr>
          <p:cNvPicPr>
            <a:picLocks noChangeAspect="1"/>
          </p:cNvPicPr>
          <p:nvPr/>
        </p:nvPicPr>
        <p:blipFill>
          <a:blip r:embed="rId3"/>
          <a:stretch>
            <a:fillRect/>
          </a:stretch>
        </p:blipFill>
        <p:spPr>
          <a:xfrm>
            <a:off x="6302810" y="1776254"/>
            <a:ext cx="5066904" cy="4434903"/>
          </a:xfrm>
          <a:prstGeom prst="rect">
            <a:avLst/>
          </a:prstGeom>
        </p:spPr>
      </p:pic>
    </p:spTree>
    <p:extLst>
      <p:ext uri="{BB962C8B-B14F-4D97-AF65-F5344CB8AC3E}">
        <p14:creationId xmlns:p14="http://schemas.microsoft.com/office/powerpoint/2010/main" val="217797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2700C-0510-814B-9CA6-4073664B887F}"/>
              </a:ext>
            </a:extLst>
          </p:cNvPr>
          <p:cNvSpPr txBox="1"/>
          <p:nvPr/>
        </p:nvSpPr>
        <p:spPr>
          <a:xfrm>
            <a:off x="2065683" y="2673627"/>
            <a:ext cx="8060634" cy="830997"/>
          </a:xfrm>
          <a:prstGeom prst="rect">
            <a:avLst/>
          </a:prstGeom>
          <a:noFill/>
        </p:spPr>
        <p:txBody>
          <a:bodyPr wrap="square" rtlCol="0">
            <a:spAutoFit/>
          </a:bodyPr>
          <a:lstStyle/>
          <a:p>
            <a:pPr algn="ctr"/>
            <a:r>
              <a:rPr lang="en-US" sz="4800" b="1" dirty="0">
                <a:solidFill>
                  <a:schemeClr val="bg1"/>
                </a:solidFill>
                <a:latin typeface="Calibri" panose="020F0502020204030204" pitchFamily="34" charset="0"/>
                <a:cs typeface="Calibri" panose="020F0502020204030204" pitchFamily="34" charset="0"/>
              </a:rPr>
              <a:t>The Program’s Foundations</a:t>
            </a:r>
          </a:p>
        </p:txBody>
      </p:sp>
      <p:sp>
        <p:nvSpPr>
          <p:cNvPr id="4" name="TextBox 3">
            <a:extLst>
              <a:ext uri="{FF2B5EF4-FFF2-40B4-BE49-F238E27FC236}">
                <a16:creationId xmlns:a16="http://schemas.microsoft.com/office/drawing/2014/main" id="{40EFF50E-AB3E-4A4F-B671-0FB70007130C}"/>
              </a:ext>
            </a:extLst>
          </p:cNvPr>
          <p:cNvSpPr txBox="1"/>
          <p:nvPr/>
        </p:nvSpPr>
        <p:spPr>
          <a:xfrm>
            <a:off x="2065683" y="3504624"/>
            <a:ext cx="8060634"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Challenging Flaws in Federal Workforce Policy</a:t>
            </a:r>
          </a:p>
        </p:txBody>
      </p:sp>
    </p:spTree>
    <p:extLst>
      <p:ext uri="{BB962C8B-B14F-4D97-AF65-F5344CB8AC3E}">
        <p14:creationId xmlns:p14="http://schemas.microsoft.com/office/powerpoint/2010/main" val="320839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946C-3F9D-D84A-B5AD-08E0DEA403AD}"/>
              </a:ext>
            </a:extLst>
          </p:cNvPr>
          <p:cNvSpPr>
            <a:spLocks noGrp="1"/>
          </p:cNvSpPr>
          <p:nvPr>
            <p:ph type="title"/>
          </p:nvPr>
        </p:nvSpPr>
        <p:spPr/>
        <p:txBody>
          <a:bodyPr/>
          <a:lstStyle/>
          <a:p>
            <a:br>
              <a:rPr lang="en-US" dirty="0"/>
            </a:br>
            <a:endParaRPr lang="en-US" dirty="0"/>
          </a:p>
        </p:txBody>
      </p:sp>
      <p:sp>
        <p:nvSpPr>
          <p:cNvPr id="3" name="Slide Number Placeholder 2">
            <a:extLst>
              <a:ext uri="{FF2B5EF4-FFF2-40B4-BE49-F238E27FC236}">
                <a16:creationId xmlns:a16="http://schemas.microsoft.com/office/drawing/2014/main" id="{EE84B9CE-3904-CC43-BBC3-6259401834EA}"/>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12</a:t>
            </a:fld>
            <a:endParaRPr/>
          </a:p>
        </p:txBody>
      </p:sp>
      <p:grpSp>
        <p:nvGrpSpPr>
          <p:cNvPr id="5" name="Google Shape;170;p20">
            <a:extLst>
              <a:ext uri="{FF2B5EF4-FFF2-40B4-BE49-F238E27FC236}">
                <a16:creationId xmlns:a16="http://schemas.microsoft.com/office/drawing/2014/main" id="{80D780E6-EDBF-214A-A412-67C8724223F9}"/>
              </a:ext>
            </a:extLst>
          </p:cNvPr>
          <p:cNvGrpSpPr/>
          <p:nvPr/>
        </p:nvGrpSpPr>
        <p:grpSpPr>
          <a:xfrm>
            <a:off x="1637228" y="1989970"/>
            <a:ext cx="1915527" cy="1735150"/>
            <a:chOff x="3154233" y="1852850"/>
            <a:chExt cx="1915527" cy="1735150"/>
          </a:xfrm>
        </p:grpSpPr>
        <p:sp>
          <p:nvSpPr>
            <p:cNvPr id="6" name="Google Shape;171;p20">
              <a:extLst>
                <a:ext uri="{FF2B5EF4-FFF2-40B4-BE49-F238E27FC236}">
                  <a16:creationId xmlns:a16="http://schemas.microsoft.com/office/drawing/2014/main" id="{6E1AFA4A-2D02-3C44-8433-60E25F8E07AC}"/>
                </a:ext>
              </a:extLst>
            </p:cNvPr>
            <p:cNvSpPr/>
            <p:nvPr/>
          </p:nvSpPr>
          <p:spPr>
            <a:xfrm>
              <a:off x="3485717" y="3079475"/>
              <a:ext cx="1294800" cy="133500"/>
            </a:xfrm>
            <a:prstGeom prst="rect">
              <a:avLst/>
            </a:prstGeom>
            <a:solidFill>
              <a:srgbClr val="505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72;p20">
              <a:extLst>
                <a:ext uri="{FF2B5EF4-FFF2-40B4-BE49-F238E27FC236}">
                  <a16:creationId xmlns:a16="http://schemas.microsoft.com/office/drawing/2014/main" id="{695999E2-CCB8-D442-BC40-8237C0647AB4}"/>
                </a:ext>
              </a:extLst>
            </p:cNvPr>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1973</a:t>
              </a:r>
              <a:endParaRPr sz="1200" b="1" i="0" u="none" strike="noStrike" cap="none">
                <a:solidFill>
                  <a:srgbClr val="000000"/>
                </a:solidFill>
                <a:latin typeface="Roboto"/>
                <a:ea typeface="Roboto"/>
                <a:cs typeface="Roboto"/>
                <a:sym typeface="Roboto"/>
              </a:endParaRPr>
            </a:p>
          </p:txBody>
        </p:sp>
        <p:sp>
          <p:nvSpPr>
            <p:cNvPr id="8" name="Google Shape;173;p20">
              <a:extLst>
                <a:ext uri="{FF2B5EF4-FFF2-40B4-BE49-F238E27FC236}">
                  <a16:creationId xmlns:a16="http://schemas.microsoft.com/office/drawing/2014/main" id="{58439CE8-815D-8A40-AE0F-B9D1E3C8EA61}"/>
                </a:ext>
              </a:extLst>
            </p:cNvPr>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dirty="0">
                  <a:solidFill>
                    <a:srgbClr val="000000"/>
                  </a:solidFill>
                  <a:latin typeface="Roboto"/>
                  <a:ea typeface="Roboto"/>
                  <a:cs typeface="Roboto"/>
                  <a:sym typeface="Roboto"/>
                </a:rPr>
                <a:t>Comprehensive Employment &amp; Training Act</a:t>
              </a:r>
              <a:endParaRPr sz="8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dirty="0">
                  <a:solidFill>
                    <a:srgbClr val="000000"/>
                  </a:solidFill>
                  <a:latin typeface="Roboto"/>
                  <a:ea typeface="Roboto"/>
                  <a:cs typeface="Roboto"/>
                  <a:sym typeface="Roboto"/>
                </a:rPr>
                <a:t>Reauthorizes Job Corps and the Summer Program for Economically Disadvantaged Youth (SPEDY)</a:t>
              </a:r>
              <a:endParaRPr sz="800" b="1" i="0" u="none" strike="noStrike" cap="none" dirty="0">
                <a:solidFill>
                  <a:srgbClr val="000000"/>
                </a:solidFill>
                <a:latin typeface="Roboto"/>
                <a:ea typeface="Roboto"/>
                <a:cs typeface="Roboto"/>
                <a:sym typeface="Roboto"/>
              </a:endParaRPr>
            </a:p>
          </p:txBody>
        </p:sp>
        <p:grpSp>
          <p:nvGrpSpPr>
            <p:cNvPr id="9" name="Google Shape;174;p20">
              <a:extLst>
                <a:ext uri="{FF2B5EF4-FFF2-40B4-BE49-F238E27FC236}">
                  <a16:creationId xmlns:a16="http://schemas.microsoft.com/office/drawing/2014/main" id="{F9758A59-9591-F04F-B834-5CC04A0DD818}"/>
                </a:ext>
              </a:extLst>
            </p:cNvPr>
            <p:cNvGrpSpPr/>
            <p:nvPr/>
          </p:nvGrpSpPr>
          <p:grpSpPr>
            <a:xfrm>
              <a:off x="3435870" y="2800065"/>
              <a:ext cx="92400" cy="411825"/>
              <a:chOff x="845575" y="2563700"/>
              <a:chExt cx="92400" cy="411825"/>
            </a:xfrm>
          </p:grpSpPr>
          <p:sp>
            <p:nvSpPr>
              <p:cNvPr id="10" name="Google Shape;175;p20">
                <a:extLst>
                  <a:ext uri="{FF2B5EF4-FFF2-40B4-BE49-F238E27FC236}">
                    <a16:creationId xmlns:a16="http://schemas.microsoft.com/office/drawing/2014/main" id="{6302395A-C24A-274D-AA19-0117E2A4695E}"/>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76;p20">
                <a:extLst>
                  <a:ext uri="{FF2B5EF4-FFF2-40B4-BE49-F238E27FC236}">
                    <a16:creationId xmlns:a16="http://schemas.microsoft.com/office/drawing/2014/main" id="{87BD6E8F-1B2B-8745-B63E-DAC8A35FFDEB}"/>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2" name="Google Shape;177;p20">
            <a:extLst>
              <a:ext uri="{FF2B5EF4-FFF2-40B4-BE49-F238E27FC236}">
                <a16:creationId xmlns:a16="http://schemas.microsoft.com/office/drawing/2014/main" id="{B5F50655-8EFC-1D49-B03E-6845D6A41B97}"/>
              </a:ext>
            </a:extLst>
          </p:cNvPr>
          <p:cNvGrpSpPr/>
          <p:nvPr/>
        </p:nvGrpSpPr>
        <p:grpSpPr>
          <a:xfrm>
            <a:off x="2900791" y="2839716"/>
            <a:ext cx="1928205" cy="1668006"/>
            <a:chOff x="1828196" y="2702596"/>
            <a:chExt cx="1928205" cy="1668006"/>
          </a:xfrm>
        </p:grpSpPr>
        <p:sp>
          <p:nvSpPr>
            <p:cNvPr id="13" name="Google Shape;178;p20">
              <a:extLst>
                <a:ext uri="{FF2B5EF4-FFF2-40B4-BE49-F238E27FC236}">
                  <a16:creationId xmlns:a16="http://schemas.microsoft.com/office/drawing/2014/main" id="{2AC5239B-5B5C-7140-B4CA-55238EE68744}"/>
                </a:ext>
              </a:extLst>
            </p:cNvPr>
            <p:cNvSpPr/>
            <p:nvPr/>
          </p:nvSpPr>
          <p:spPr>
            <a:xfrm>
              <a:off x="2191011" y="3079475"/>
              <a:ext cx="1294800" cy="133500"/>
            </a:xfrm>
            <a:prstGeom prst="rect">
              <a:avLst/>
            </a:prstGeom>
            <a:solidFill>
              <a:srgbClr val="2F2F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79;p20">
              <a:extLst>
                <a:ext uri="{FF2B5EF4-FFF2-40B4-BE49-F238E27FC236}">
                  <a16:creationId xmlns:a16="http://schemas.microsoft.com/office/drawing/2014/main" id="{C2722C6E-AC2B-2445-96B8-4E0917389CCC}"/>
                </a:ext>
              </a:extLst>
            </p:cNvPr>
            <p:cNvSpPr txBox="1"/>
            <p:nvPr/>
          </p:nvSpPr>
          <p:spPr>
            <a:xfrm>
              <a:off x="1828196" y="2702596"/>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1977</a:t>
              </a:r>
              <a:endParaRPr sz="1200" b="1" i="0" u="none" strike="noStrike" cap="none">
                <a:solidFill>
                  <a:srgbClr val="000000"/>
                </a:solidFill>
                <a:latin typeface="Roboto"/>
                <a:ea typeface="Roboto"/>
                <a:cs typeface="Roboto"/>
                <a:sym typeface="Roboto"/>
              </a:endParaRPr>
            </a:p>
          </p:txBody>
        </p:sp>
        <p:sp>
          <p:nvSpPr>
            <p:cNvPr id="15" name="Google Shape;180;p20">
              <a:extLst>
                <a:ext uri="{FF2B5EF4-FFF2-40B4-BE49-F238E27FC236}">
                  <a16:creationId xmlns:a16="http://schemas.microsoft.com/office/drawing/2014/main" id="{3DA8828D-FEDA-8E4B-B142-DB7B8D822717}"/>
                </a:ext>
              </a:extLst>
            </p:cNvPr>
            <p:cNvSpPr txBox="1"/>
            <p:nvPr/>
          </p:nvSpPr>
          <p:spPr>
            <a:xfrm>
              <a:off x="2073401" y="34268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Youth Employment &amp; Demonstrations Project Act</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Increased funding for Job Corps and SPEDY; authorizes Youth Employment &amp; Training Programs (YETP), Youth Community Conservation and Improvement Projects (YCCIP), &amp; Youth Incentive Entitlement Pilot Projects (YIEPP)</a:t>
              </a:r>
              <a:endParaRPr sz="800" b="1" i="0" u="none" strike="noStrike" cap="none">
                <a:solidFill>
                  <a:srgbClr val="000000"/>
                </a:solidFill>
                <a:latin typeface="Roboto"/>
                <a:ea typeface="Roboto"/>
                <a:cs typeface="Roboto"/>
                <a:sym typeface="Roboto"/>
              </a:endParaRPr>
            </a:p>
          </p:txBody>
        </p:sp>
        <p:grpSp>
          <p:nvGrpSpPr>
            <p:cNvPr id="16" name="Google Shape;181;p20">
              <a:extLst>
                <a:ext uri="{FF2B5EF4-FFF2-40B4-BE49-F238E27FC236}">
                  <a16:creationId xmlns:a16="http://schemas.microsoft.com/office/drawing/2014/main" id="{876C31BA-4C77-2E4B-804E-1C4A273F5AAB}"/>
                </a:ext>
              </a:extLst>
            </p:cNvPr>
            <p:cNvGrpSpPr/>
            <p:nvPr/>
          </p:nvGrpSpPr>
          <p:grpSpPr>
            <a:xfrm rot="10800000">
              <a:off x="2149293" y="3079467"/>
              <a:ext cx="92400" cy="411825"/>
              <a:chOff x="2072481" y="2563700"/>
              <a:chExt cx="92400" cy="411825"/>
            </a:xfrm>
          </p:grpSpPr>
          <p:cxnSp>
            <p:nvCxnSpPr>
              <p:cNvPr id="17" name="Google Shape;182;p20">
                <a:extLst>
                  <a:ext uri="{FF2B5EF4-FFF2-40B4-BE49-F238E27FC236}">
                    <a16:creationId xmlns:a16="http://schemas.microsoft.com/office/drawing/2014/main" id="{FE782280-84A2-3749-BBC4-004130F66144}"/>
                  </a:ext>
                </a:extLst>
              </p:cNvPr>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 name="Google Shape;183;p20">
                <a:extLst>
                  <a:ext uri="{FF2B5EF4-FFF2-40B4-BE49-F238E27FC236}">
                    <a16:creationId xmlns:a16="http://schemas.microsoft.com/office/drawing/2014/main" id="{B0AD2D33-063E-C54A-AF16-ED8E6C77FB9B}"/>
                  </a:ext>
                </a:extLst>
              </p:cNvPr>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 name="Google Shape;184;p20">
            <a:extLst>
              <a:ext uri="{FF2B5EF4-FFF2-40B4-BE49-F238E27FC236}">
                <a16:creationId xmlns:a16="http://schemas.microsoft.com/office/drawing/2014/main" id="{AB57FB16-96C6-3E4C-888B-1933DAC73143}"/>
              </a:ext>
            </a:extLst>
          </p:cNvPr>
          <p:cNvGrpSpPr/>
          <p:nvPr/>
        </p:nvGrpSpPr>
        <p:grpSpPr>
          <a:xfrm>
            <a:off x="4226828" y="1989970"/>
            <a:ext cx="1915527" cy="1735150"/>
            <a:chOff x="3154233" y="1852850"/>
            <a:chExt cx="1915527" cy="1735150"/>
          </a:xfrm>
        </p:grpSpPr>
        <p:sp>
          <p:nvSpPr>
            <p:cNvPr id="20" name="Google Shape;185;p20">
              <a:extLst>
                <a:ext uri="{FF2B5EF4-FFF2-40B4-BE49-F238E27FC236}">
                  <a16:creationId xmlns:a16="http://schemas.microsoft.com/office/drawing/2014/main" id="{B42ED268-8396-F443-88C4-94CDE9BFB6E2}"/>
                </a:ext>
              </a:extLst>
            </p:cNvPr>
            <p:cNvSpPr/>
            <p:nvPr/>
          </p:nvSpPr>
          <p:spPr>
            <a:xfrm>
              <a:off x="3485717" y="3079475"/>
              <a:ext cx="1294800" cy="133500"/>
            </a:xfrm>
            <a:prstGeom prst="rect">
              <a:avLst/>
            </a:prstGeom>
            <a:solidFill>
              <a:srgbClr val="505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86;p20">
              <a:extLst>
                <a:ext uri="{FF2B5EF4-FFF2-40B4-BE49-F238E27FC236}">
                  <a16:creationId xmlns:a16="http://schemas.microsoft.com/office/drawing/2014/main" id="{3D6CB741-7908-7E4E-BC4E-C1757871884F}"/>
                </a:ext>
              </a:extLst>
            </p:cNvPr>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1982</a:t>
              </a:r>
              <a:endParaRPr sz="1200" b="1" i="0" u="none" strike="noStrike" cap="none">
                <a:solidFill>
                  <a:srgbClr val="000000"/>
                </a:solidFill>
                <a:latin typeface="Roboto"/>
                <a:ea typeface="Roboto"/>
                <a:cs typeface="Roboto"/>
                <a:sym typeface="Roboto"/>
              </a:endParaRPr>
            </a:p>
          </p:txBody>
        </p:sp>
        <p:sp>
          <p:nvSpPr>
            <p:cNvPr id="22" name="Google Shape;187;p20">
              <a:extLst>
                <a:ext uri="{FF2B5EF4-FFF2-40B4-BE49-F238E27FC236}">
                  <a16:creationId xmlns:a16="http://schemas.microsoft.com/office/drawing/2014/main" id="{DEA100C7-63D4-F443-8FAF-C75CD78F158F}"/>
                </a:ext>
              </a:extLst>
            </p:cNvPr>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Job Training Partnership Act</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Repeals CETA, shifts primary responsibility for training youth to states and localities</a:t>
              </a:r>
              <a:endParaRPr sz="800" b="1" i="0" u="none" strike="noStrike" cap="none">
                <a:solidFill>
                  <a:srgbClr val="000000"/>
                </a:solidFill>
                <a:latin typeface="Roboto"/>
                <a:ea typeface="Roboto"/>
                <a:cs typeface="Roboto"/>
                <a:sym typeface="Roboto"/>
              </a:endParaRPr>
            </a:p>
          </p:txBody>
        </p:sp>
        <p:grpSp>
          <p:nvGrpSpPr>
            <p:cNvPr id="23" name="Google Shape;188;p20">
              <a:extLst>
                <a:ext uri="{FF2B5EF4-FFF2-40B4-BE49-F238E27FC236}">
                  <a16:creationId xmlns:a16="http://schemas.microsoft.com/office/drawing/2014/main" id="{40FD3FFF-6E7D-BD44-98A4-330B6E58293E}"/>
                </a:ext>
              </a:extLst>
            </p:cNvPr>
            <p:cNvGrpSpPr/>
            <p:nvPr/>
          </p:nvGrpSpPr>
          <p:grpSpPr>
            <a:xfrm>
              <a:off x="3435870" y="2800065"/>
              <a:ext cx="92400" cy="411825"/>
              <a:chOff x="845575" y="2563700"/>
              <a:chExt cx="92400" cy="411825"/>
            </a:xfrm>
          </p:grpSpPr>
          <p:sp>
            <p:nvSpPr>
              <p:cNvPr id="24" name="Google Shape;189;p20">
                <a:extLst>
                  <a:ext uri="{FF2B5EF4-FFF2-40B4-BE49-F238E27FC236}">
                    <a16:creationId xmlns:a16="http://schemas.microsoft.com/office/drawing/2014/main" id="{B1A6EF9A-9707-2140-9515-EFD18388CC4F}"/>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 name="Google Shape;190;p20">
                <a:extLst>
                  <a:ext uri="{FF2B5EF4-FFF2-40B4-BE49-F238E27FC236}">
                    <a16:creationId xmlns:a16="http://schemas.microsoft.com/office/drawing/2014/main" id="{FB689556-C9A0-E745-AB02-0E187F27E2D4}"/>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26" name="Google Shape;191;p20">
            <a:extLst>
              <a:ext uri="{FF2B5EF4-FFF2-40B4-BE49-F238E27FC236}">
                <a16:creationId xmlns:a16="http://schemas.microsoft.com/office/drawing/2014/main" id="{6ADBE1B8-A147-1B4C-95BD-54E7922DD785}"/>
              </a:ext>
            </a:extLst>
          </p:cNvPr>
          <p:cNvGrpSpPr/>
          <p:nvPr/>
        </p:nvGrpSpPr>
        <p:grpSpPr>
          <a:xfrm>
            <a:off x="5485782" y="2839716"/>
            <a:ext cx="1935010" cy="1744206"/>
            <a:chOff x="4413187" y="2702596"/>
            <a:chExt cx="1935010" cy="1744206"/>
          </a:xfrm>
        </p:grpSpPr>
        <p:sp>
          <p:nvSpPr>
            <p:cNvPr id="27" name="Google Shape;192;p20">
              <a:extLst>
                <a:ext uri="{FF2B5EF4-FFF2-40B4-BE49-F238E27FC236}">
                  <a16:creationId xmlns:a16="http://schemas.microsoft.com/office/drawing/2014/main" id="{419DF59C-47C1-554C-8984-264D39A1872F}"/>
                </a:ext>
              </a:extLst>
            </p:cNvPr>
            <p:cNvSpPr/>
            <p:nvPr/>
          </p:nvSpPr>
          <p:spPr>
            <a:xfrm>
              <a:off x="4780421" y="3079475"/>
              <a:ext cx="1294800" cy="133500"/>
            </a:xfrm>
            <a:prstGeom prst="rect">
              <a:avLst/>
            </a:prstGeom>
            <a:solidFill>
              <a:srgbClr val="2F2F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193;p20">
              <a:extLst>
                <a:ext uri="{FF2B5EF4-FFF2-40B4-BE49-F238E27FC236}">
                  <a16:creationId xmlns:a16="http://schemas.microsoft.com/office/drawing/2014/main" id="{459ECEFE-21C0-B34B-BFEC-180E9F59DA1D}"/>
                </a:ext>
              </a:extLst>
            </p:cNvPr>
            <p:cNvGrpSpPr/>
            <p:nvPr/>
          </p:nvGrpSpPr>
          <p:grpSpPr>
            <a:xfrm rot="10800000">
              <a:off x="4737413" y="3079467"/>
              <a:ext cx="92400" cy="411825"/>
              <a:chOff x="2070100" y="2563700"/>
              <a:chExt cx="92400" cy="411825"/>
            </a:xfrm>
          </p:grpSpPr>
          <p:cxnSp>
            <p:nvCxnSpPr>
              <p:cNvPr id="31" name="Google Shape;194;p20">
                <a:extLst>
                  <a:ext uri="{FF2B5EF4-FFF2-40B4-BE49-F238E27FC236}">
                    <a16:creationId xmlns:a16="http://schemas.microsoft.com/office/drawing/2014/main" id="{7D01ECA1-5F43-9144-B660-19BF2FEA3EAF}"/>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2" name="Google Shape;195;p20">
                <a:extLst>
                  <a:ext uri="{FF2B5EF4-FFF2-40B4-BE49-F238E27FC236}">
                    <a16:creationId xmlns:a16="http://schemas.microsoft.com/office/drawing/2014/main" id="{AAD6DEEB-32B4-1747-8800-68311C25AE3B}"/>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196;p20">
              <a:extLst>
                <a:ext uri="{FF2B5EF4-FFF2-40B4-BE49-F238E27FC236}">
                  <a16:creationId xmlns:a16="http://schemas.microsoft.com/office/drawing/2014/main" id="{789C90E8-C602-F247-95EC-656A0E14C038}"/>
                </a:ext>
              </a:extLst>
            </p:cNvPr>
            <p:cNvSpPr txBox="1"/>
            <p:nvPr/>
          </p:nvSpPr>
          <p:spPr>
            <a:xfrm>
              <a:off x="4413187" y="2702596"/>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1994</a:t>
              </a:r>
              <a:endParaRPr sz="1200" b="1" i="0" u="none" strike="noStrike" cap="none">
                <a:solidFill>
                  <a:srgbClr val="000000"/>
                </a:solidFill>
                <a:latin typeface="Roboto"/>
                <a:ea typeface="Roboto"/>
                <a:cs typeface="Roboto"/>
                <a:sym typeface="Roboto"/>
              </a:endParaRPr>
            </a:p>
          </p:txBody>
        </p:sp>
        <p:sp>
          <p:nvSpPr>
            <p:cNvPr id="30" name="Google Shape;197;p20">
              <a:extLst>
                <a:ext uri="{FF2B5EF4-FFF2-40B4-BE49-F238E27FC236}">
                  <a16:creationId xmlns:a16="http://schemas.microsoft.com/office/drawing/2014/main" id="{4F74FE59-F29A-F740-9CD5-C0C50F7D7921}"/>
                </a:ext>
              </a:extLst>
            </p:cNvPr>
            <p:cNvSpPr txBox="1"/>
            <p:nvPr/>
          </p:nvSpPr>
          <p:spPr>
            <a:xfrm>
              <a:off x="4665197" y="35030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School to Work Opportunity Act</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Authorized grants to schools to develop ‘school to work’ systems</a:t>
              </a:r>
              <a:endParaRPr sz="800" b="0" i="0" u="none" strike="noStrike" cap="none">
                <a:solidFill>
                  <a:srgbClr val="000000"/>
                </a:solidFill>
                <a:latin typeface="Roboto"/>
                <a:ea typeface="Roboto"/>
                <a:cs typeface="Roboto"/>
                <a:sym typeface="Roboto"/>
              </a:endParaRPr>
            </a:p>
          </p:txBody>
        </p:sp>
      </p:grpSp>
      <p:grpSp>
        <p:nvGrpSpPr>
          <p:cNvPr id="33" name="Google Shape;198;p20">
            <a:extLst>
              <a:ext uri="{FF2B5EF4-FFF2-40B4-BE49-F238E27FC236}">
                <a16:creationId xmlns:a16="http://schemas.microsoft.com/office/drawing/2014/main" id="{F05E5A2D-86CA-F249-8982-B64963166A14}"/>
              </a:ext>
            </a:extLst>
          </p:cNvPr>
          <p:cNvGrpSpPr/>
          <p:nvPr/>
        </p:nvGrpSpPr>
        <p:grpSpPr>
          <a:xfrm>
            <a:off x="6780352" y="1989970"/>
            <a:ext cx="1953773" cy="1735150"/>
            <a:chOff x="5707757" y="1852850"/>
            <a:chExt cx="1953773" cy="1735150"/>
          </a:xfrm>
        </p:grpSpPr>
        <p:sp>
          <p:nvSpPr>
            <p:cNvPr id="34" name="Google Shape;199;p20">
              <a:extLst>
                <a:ext uri="{FF2B5EF4-FFF2-40B4-BE49-F238E27FC236}">
                  <a16:creationId xmlns:a16="http://schemas.microsoft.com/office/drawing/2014/main" id="{06C0E1C4-B3D1-F94E-AAD8-3C272AE5EABF}"/>
                </a:ext>
              </a:extLst>
            </p:cNvPr>
            <p:cNvSpPr/>
            <p:nvPr/>
          </p:nvSpPr>
          <p:spPr>
            <a:xfrm>
              <a:off x="6075125" y="3079475"/>
              <a:ext cx="1294800" cy="133500"/>
            </a:xfrm>
            <a:prstGeom prst="rect">
              <a:avLst/>
            </a:prstGeom>
            <a:solidFill>
              <a:srgbClr val="505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 name="Google Shape;200;p20">
              <a:extLst>
                <a:ext uri="{FF2B5EF4-FFF2-40B4-BE49-F238E27FC236}">
                  <a16:creationId xmlns:a16="http://schemas.microsoft.com/office/drawing/2014/main" id="{45B340D2-F309-8742-B23E-E443C6CE9E10}"/>
                </a:ext>
              </a:extLst>
            </p:cNvPr>
            <p:cNvGrpSpPr/>
            <p:nvPr/>
          </p:nvGrpSpPr>
          <p:grpSpPr>
            <a:xfrm>
              <a:off x="6031394" y="2800065"/>
              <a:ext cx="92400" cy="411825"/>
              <a:chOff x="845575" y="2563700"/>
              <a:chExt cx="92400" cy="411825"/>
            </a:xfrm>
          </p:grpSpPr>
          <p:cxnSp>
            <p:nvCxnSpPr>
              <p:cNvPr id="38" name="Google Shape;201;p20">
                <a:extLst>
                  <a:ext uri="{FF2B5EF4-FFF2-40B4-BE49-F238E27FC236}">
                    <a16:creationId xmlns:a16="http://schemas.microsoft.com/office/drawing/2014/main" id="{C46E4FC3-A763-7C40-A2F3-57484DF2EDF6}"/>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9" name="Google Shape;202;p20">
                <a:extLst>
                  <a:ext uri="{FF2B5EF4-FFF2-40B4-BE49-F238E27FC236}">
                    <a16:creationId xmlns:a16="http://schemas.microsoft.com/office/drawing/2014/main" id="{F0261075-40F5-FA4A-B1AC-E3A292242E46}"/>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203;p20">
              <a:extLst>
                <a:ext uri="{FF2B5EF4-FFF2-40B4-BE49-F238E27FC236}">
                  <a16:creationId xmlns:a16="http://schemas.microsoft.com/office/drawing/2014/main" id="{DD396F70-EC09-BB47-95EB-9E09D9113858}"/>
                </a:ext>
              </a:extLst>
            </p:cNvPr>
            <p:cNvSpPr txBox="1"/>
            <p:nvPr/>
          </p:nvSpPr>
          <p:spPr>
            <a:xfrm>
              <a:off x="5707757" y="3216600"/>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1998</a:t>
              </a:r>
              <a:endParaRPr sz="1200" b="1" i="0" u="none" strike="noStrike" cap="none">
                <a:solidFill>
                  <a:srgbClr val="000000"/>
                </a:solidFill>
                <a:latin typeface="Roboto"/>
                <a:ea typeface="Roboto"/>
                <a:cs typeface="Roboto"/>
                <a:sym typeface="Roboto"/>
              </a:endParaRPr>
            </a:p>
          </p:txBody>
        </p:sp>
        <p:sp>
          <p:nvSpPr>
            <p:cNvPr id="37" name="Google Shape;204;p20">
              <a:extLst>
                <a:ext uri="{FF2B5EF4-FFF2-40B4-BE49-F238E27FC236}">
                  <a16:creationId xmlns:a16="http://schemas.microsoft.com/office/drawing/2014/main" id="{DB27872D-31BA-9B41-A4FE-523D82B89A21}"/>
                </a:ext>
              </a:extLst>
            </p:cNvPr>
            <p:cNvSpPr txBox="1"/>
            <p:nvPr/>
          </p:nvSpPr>
          <p:spPr>
            <a:xfrm>
              <a:off x="597853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Workforce Innovation Act</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Replaces JTPA and includes titles for job training, adult education &amp; literacy, employment services, and vocational rehab</a:t>
              </a:r>
              <a:endParaRPr sz="800" b="1" i="0" u="none" strike="noStrike" cap="none">
                <a:solidFill>
                  <a:srgbClr val="000000"/>
                </a:solidFill>
                <a:latin typeface="Roboto"/>
                <a:ea typeface="Roboto"/>
                <a:cs typeface="Roboto"/>
                <a:sym typeface="Roboto"/>
              </a:endParaRPr>
            </a:p>
          </p:txBody>
        </p:sp>
      </p:grpSp>
      <p:grpSp>
        <p:nvGrpSpPr>
          <p:cNvPr id="40" name="Google Shape;205;p20">
            <a:extLst>
              <a:ext uri="{FF2B5EF4-FFF2-40B4-BE49-F238E27FC236}">
                <a16:creationId xmlns:a16="http://schemas.microsoft.com/office/drawing/2014/main" id="{4467BD89-78BA-464B-8017-1498C156DD31}"/>
              </a:ext>
            </a:extLst>
          </p:cNvPr>
          <p:cNvGrpSpPr/>
          <p:nvPr/>
        </p:nvGrpSpPr>
        <p:grpSpPr>
          <a:xfrm>
            <a:off x="8076595" y="2839720"/>
            <a:ext cx="2142437" cy="1744202"/>
            <a:chOff x="7004000" y="2702600"/>
            <a:chExt cx="2142437" cy="1744202"/>
          </a:xfrm>
        </p:grpSpPr>
        <p:sp>
          <p:nvSpPr>
            <p:cNvPr id="41" name="Google Shape;206;p20">
              <a:extLst>
                <a:ext uri="{FF2B5EF4-FFF2-40B4-BE49-F238E27FC236}">
                  <a16:creationId xmlns:a16="http://schemas.microsoft.com/office/drawing/2014/main" id="{9740EC41-D98D-ED48-8C61-7D5D6242E890}"/>
                </a:ext>
              </a:extLst>
            </p:cNvPr>
            <p:cNvSpPr/>
            <p:nvPr/>
          </p:nvSpPr>
          <p:spPr>
            <a:xfrm>
              <a:off x="7369837" y="3079475"/>
              <a:ext cx="1776600" cy="133500"/>
            </a:xfrm>
            <a:prstGeom prst="rect">
              <a:avLst/>
            </a:prstGeom>
            <a:solidFill>
              <a:srgbClr val="2F2F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grpSp>
          <p:nvGrpSpPr>
            <p:cNvPr id="42" name="Google Shape;207;p20">
              <a:extLst>
                <a:ext uri="{FF2B5EF4-FFF2-40B4-BE49-F238E27FC236}">
                  <a16:creationId xmlns:a16="http://schemas.microsoft.com/office/drawing/2014/main" id="{C8CF5712-FF74-FD46-8A75-9C6035079BF8}"/>
                </a:ext>
              </a:extLst>
            </p:cNvPr>
            <p:cNvGrpSpPr/>
            <p:nvPr/>
          </p:nvGrpSpPr>
          <p:grpSpPr>
            <a:xfrm rot="10800000">
              <a:off x="7328221" y="3079467"/>
              <a:ext cx="92400" cy="411825"/>
              <a:chOff x="2070100" y="2563700"/>
              <a:chExt cx="92400" cy="411825"/>
            </a:xfrm>
          </p:grpSpPr>
          <p:cxnSp>
            <p:nvCxnSpPr>
              <p:cNvPr id="45" name="Google Shape;208;p20">
                <a:extLst>
                  <a:ext uri="{FF2B5EF4-FFF2-40B4-BE49-F238E27FC236}">
                    <a16:creationId xmlns:a16="http://schemas.microsoft.com/office/drawing/2014/main" id="{749070CF-0C36-6840-B3E1-917C49457123}"/>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6" name="Google Shape;209;p20">
                <a:extLst>
                  <a:ext uri="{FF2B5EF4-FFF2-40B4-BE49-F238E27FC236}">
                    <a16:creationId xmlns:a16="http://schemas.microsoft.com/office/drawing/2014/main" id="{483A30F6-46F6-D549-8AAA-29B9A2C25D94}"/>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grpSp>
        <p:sp>
          <p:nvSpPr>
            <p:cNvPr id="43" name="Google Shape;210;p20">
              <a:extLst>
                <a:ext uri="{FF2B5EF4-FFF2-40B4-BE49-F238E27FC236}">
                  <a16:creationId xmlns:a16="http://schemas.microsoft.com/office/drawing/2014/main" id="{737471AC-6202-FE4A-A5FE-8AD8965F2A7D}"/>
                </a:ext>
              </a:extLst>
            </p:cNvPr>
            <p:cNvSpPr txBox="1"/>
            <p:nvPr/>
          </p:nvSpPr>
          <p:spPr>
            <a:xfrm>
              <a:off x="7004000" y="2702600"/>
              <a:ext cx="1776600" cy="371400"/>
            </a:xfrm>
            <a:prstGeom prst="rect">
              <a:avLst/>
            </a:prstGeom>
            <a:solidFill>
              <a:schemeClr val="accent3"/>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chemeClr val="bg1"/>
                  </a:solidFill>
                  <a:latin typeface="Roboto"/>
                  <a:ea typeface="Roboto"/>
                  <a:cs typeface="Roboto"/>
                  <a:sym typeface="Roboto"/>
                </a:rPr>
                <a:t>2014 to Now...</a:t>
              </a:r>
              <a:endParaRPr sz="1200" b="1" i="0" u="none" strike="noStrike" cap="none">
                <a:solidFill>
                  <a:schemeClr val="bg1"/>
                </a:solidFill>
                <a:latin typeface="Roboto"/>
                <a:ea typeface="Roboto"/>
                <a:cs typeface="Roboto"/>
                <a:sym typeface="Roboto"/>
              </a:endParaRPr>
            </a:p>
          </p:txBody>
        </p:sp>
        <p:sp>
          <p:nvSpPr>
            <p:cNvPr id="44" name="Google Shape;211;p20">
              <a:extLst>
                <a:ext uri="{FF2B5EF4-FFF2-40B4-BE49-F238E27FC236}">
                  <a16:creationId xmlns:a16="http://schemas.microsoft.com/office/drawing/2014/main" id="{248F85F1-45D5-1F4C-B0FF-2D77FDB6AA6A}"/>
                </a:ext>
              </a:extLst>
            </p:cNvPr>
            <p:cNvSpPr txBox="1"/>
            <p:nvPr/>
          </p:nvSpPr>
          <p:spPr>
            <a:xfrm>
              <a:off x="7256967" y="3503002"/>
              <a:ext cx="1683000" cy="943800"/>
            </a:xfrm>
            <a:prstGeom prst="rect">
              <a:avLst/>
            </a:prstGeom>
            <a:solidFill>
              <a:schemeClr val="accent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chemeClr val="bg1"/>
                  </a:solidFill>
                  <a:latin typeface="Roboto"/>
                  <a:ea typeface="Roboto"/>
                  <a:cs typeface="Roboto"/>
                  <a:sym typeface="Roboto"/>
                </a:rPr>
                <a:t>Workforce Innovation &amp; Opportunity Act</a:t>
              </a:r>
              <a:endParaRPr sz="800" b="1" i="0" u="none" strike="noStrike" cap="none">
                <a:solidFill>
                  <a:schemeClr val="bg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bg1"/>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chemeClr val="bg1"/>
                  </a:solidFill>
                  <a:latin typeface="Roboto"/>
                  <a:ea typeface="Roboto"/>
                  <a:cs typeface="Roboto"/>
                  <a:sym typeface="Roboto"/>
                </a:rPr>
                <a:t>Creates formula grant program to support Youth Workforce Investment Activities under Title I, Job Corps, and Youthbuild</a:t>
              </a:r>
              <a:endParaRPr sz="800" b="1" i="0" u="none" strike="noStrike" cap="none">
                <a:solidFill>
                  <a:schemeClr val="bg1"/>
                </a:solidFill>
                <a:latin typeface="Roboto"/>
                <a:ea typeface="Roboto"/>
                <a:cs typeface="Roboto"/>
                <a:sym typeface="Roboto"/>
              </a:endParaRPr>
            </a:p>
          </p:txBody>
        </p:sp>
      </p:grpSp>
      <p:sp>
        <p:nvSpPr>
          <p:cNvPr id="48" name="Title 1">
            <a:extLst>
              <a:ext uri="{FF2B5EF4-FFF2-40B4-BE49-F238E27FC236}">
                <a16:creationId xmlns:a16="http://schemas.microsoft.com/office/drawing/2014/main" id="{C6BE9D06-6CF7-7F4B-9171-E91793ECCE00}"/>
              </a:ext>
            </a:extLst>
          </p:cNvPr>
          <p:cNvSpPr txBox="1">
            <a:spLocks/>
          </p:cNvSpPr>
          <p:nvPr/>
        </p:nvSpPr>
        <p:spPr>
          <a:xfrm>
            <a:off x="424951" y="408908"/>
            <a:ext cx="8808089" cy="5685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3000"/>
            </a:pPr>
            <a:r>
              <a:rPr lang="en-US" sz="2800" kern="0" dirty="0"/>
              <a:t>Background</a:t>
            </a:r>
            <a:br>
              <a:rPr lang="en-US" sz="2800" kern="0" dirty="0"/>
            </a:br>
            <a:r>
              <a:rPr lang="en-US" sz="1800" i="1" kern="0" dirty="0"/>
              <a:t>Workforce Innovation and Opportunity Act (WIOA)</a:t>
            </a:r>
            <a:endParaRPr lang="en-US" sz="2800" kern="0" dirty="0"/>
          </a:p>
        </p:txBody>
      </p:sp>
    </p:spTree>
    <p:extLst>
      <p:ext uri="{BB962C8B-B14F-4D97-AF65-F5344CB8AC3E}">
        <p14:creationId xmlns:p14="http://schemas.microsoft.com/office/powerpoint/2010/main" val="32748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BB4B-7735-DE49-9CAE-AE05CB5441CD}"/>
              </a:ext>
            </a:extLst>
          </p:cNvPr>
          <p:cNvSpPr>
            <a:spLocks noGrp="1"/>
          </p:cNvSpPr>
          <p:nvPr>
            <p:ph type="title"/>
          </p:nvPr>
        </p:nvSpPr>
        <p:spPr/>
        <p:txBody>
          <a:bodyPr/>
          <a:lstStyle/>
          <a:p>
            <a:pPr>
              <a:lnSpc>
                <a:spcPct val="100000"/>
              </a:lnSpc>
              <a:buSzPts val="3000"/>
            </a:pPr>
            <a:r>
              <a:rPr lang="en-US" sz="2800" dirty="0"/>
              <a:t>Background</a:t>
            </a:r>
            <a:br>
              <a:rPr lang="en-US" sz="2800" dirty="0"/>
            </a:br>
            <a:r>
              <a:rPr lang="en-US" sz="1800" i="1" dirty="0"/>
              <a:t>Workforce Innovation and Opportunity Act (WIOA)</a:t>
            </a:r>
            <a:endParaRPr lang="en-US" sz="2800" dirty="0"/>
          </a:p>
        </p:txBody>
      </p:sp>
      <p:sp>
        <p:nvSpPr>
          <p:cNvPr id="3" name="Slide Number Placeholder 2">
            <a:extLst>
              <a:ext uri="{FF2B5EF4-FFF2-40B4-BE49-F238E27FC236}">
                <a16:creationId xmlns:a16="http://schemas.microsoft.com/office/drawing/2014/main" id="{4812D466-B97E-FD45-AB9D-189E8CD28D0C}"/>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13</a:t>
            </a:fld>
            <a:endParaRPr/>
          </a:p>
        </p:txBody>
      </p:sp>
      <p:sp>
        <p:nvSpPr>
          <p:cNvPr id="5" name="Rectangle 4">
            <a:extLst>
              <a:ext uri="{FF2B5EF4-FFF2-40B4-BE49-F238E27FC236}">
                <a16:creationId xmlns:a16="http://schemas.microsoft.com/office/drawing/2014/main" id="{D6993535-E1A7-2D45-A79C-04EF72293645}"/>
              </a:ext>
            </a:extLst>
          </p:cNvPr>
          <p:cNvSpPr/>
          <p:nvPr/>
        </p:nvSpPr>
        <p:spPr>
          <a:xfrm>
            <a:off x="1242391" y="2082444"/>
            <a:ext cx="8736496" cy="2295052"/>
          </a:xfrm>
          <a:prstGeom prst="rect">
            <a:avLst/>
          </a:prstGeom>
        </p:spPr>
        <p:txBody>
          <a:bodyPr wrap="square">
            <a:spAutoFit/>
          </a:bodyPr>
          <a:lstStyle/>
          <a:p>
            <a:pPr marL="146050" lvl="0">
              <a:lnSpc>
                <a:spcPct val="115000"/>
              </a:lnSpc>
              <a:buSzPts val="1300"/>
            </a:pPr>
            <a:r>
              <a:rPr lang="en-US" b="1" dirty="0"/>
              <a:t>Three </a:t>
            </a:r>
            <a:r>
              <a:rPr lang="en-US" dirty="0"/>
              <a:t>goals of WIOA:</a:t>
            </a:r>
          </a:p>
          <a:p>
            <a:pPr marL="488950" lvl="0" indent="-342900">
              <a:lnSpc>
                <a:spcPct val="115000"/>
              </a:lnSpc>
              <a:buSzPts val="1300"/>
              <a:buFont typeface="Arial"/>
              <a:buAutoNum type="arabicPeriod"/>
            </a:pPr>
            <a:r>
              <a:rPr lang="en-US" dirty="0"/>
              <a:t>Increase access to education, training, and employment – particularly for people with barriers to employment.</a:t>
            </a:r>
          </a:p>
          <a:p>
            <a:pPr marL="488950" lvl="0" indent="-342900">
              <a:lnSpc>
                <a:spcPct val="115000"/>
              </a:lnSpc>
              <a:buSzPts val="1300"/>
              <a:buFont typeface="Arial"/>
              <a:buAutoNum type="arabicPeriod"/>
            </a:pPr>
            <a:r>
              <a:rPr lang="en-US" b="1" dirty="0"/>
              <a:t>Reduce welfare dependency</a:t>
            </a:r>
            <a:r>
              <a:rPr lang="en-US" dirty="0"/>
              <a:t>, increase economic self-sufficiency, meet employer needs, and enhance the productivity and competitiveness of the nation</a:t>
            </a:r>
          </a:p>
          <a:p>
            <a:pPr marL="488950" lvl="0" indent="-342900">
              <a:lnSpc>
                <a:spcPct val="115000"/>
              </a:lnSpc>
              <a:buSzPts val="1300"/>
              <a:buFont typeface="Arial"/>
              <a:buAutoNum type="arabicPeriod"/>
            </a:pPr>
            <a:r>
              <a:rPr lang="en-US" dirty="0"/>
              <a:t>Increase the prosperity of workers and employers</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BFF27D5E-3306-CC4F-B532-D8F2F5921F72}"/>
                  </a:ext>
                </a:extLst>
              </p14:cNvPr>
              <p14:cNvContentPartPr/>
              <p14:nvPr/>
            </p14:nvContentPartPr>
            <p14:xfrm>
              <a:off x="1885652" y="3224905"/>
              <a:ext cx="2987640" cy="33480"/>
            </p14:xfrm>
          </p:contentPart>
        </mc:Choice>
        <mc:Fallback xmlns="">
          <p:pic>
            <p:nvPicPr>
              <p:cNvPr id="7" name="Ink 6">
                <a:extLst>
                  <a:ext uri="{FF2B5EF4-FFF2-40B4-BE49-F238E27FC236}">
                    <a16:creationId xmlns:a16="http://schemas.microsoft.com/office/drawing/2014/main" id="{BFF27D5E-3306-CC4F-B532-D8F2F5921F72}"/>
                  </a:ext>
                </a:extLst>
              </p:cNvPr>
              <p:cNvPicPr/>
              <p:nvPr/>
            </p:nvPicPr>
            <p:blipFill>
              <a:blip r:embed="rId3"/>
              <a:stretch>
                <a:fillRect/>
              </a:stretch>
            </p:blipFill>
            <p:spPr>
              <a:xfrm>
                <a:off x="1831652" y="3117265"/>
                <a:ext cx="3095280" cy="249120"/>
              </a:xfrm>
              <a:prstGeom prst="rect">
                <a:avLst/>
              </a:prstGeom>
            </p:spPr>
          </p:pic>
        </mc:Fallback>
      </mc:AlternateContent>
    </p:spTree>
    <p:extLst>
      <p:ext uri="{BB962C8B-B14F-4D97-AF65-F5344CB8AC3E}">
        <p14:creationId xmlns:p14="http://schemas.microsoft.com/office/powerpoint/2010/main" val="194147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C7EDB-9B96-7B4E-A6C5-0F463DC0AA56}"/>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14</a:t>
            </a:fld>
            <a:endParaRPr/>
          </a:p>
        </p:txBody>
      </p:sp>
      <p:sp>
        <p:nvSpPr>
          <p:cNvPr id="5" name="Google Shape;466;p56">
            <a:extLst>
              <a:ext uri="{FF2B5EF4-FFF2-40B4-BE49-F238E27FC236}">
                <a16:creationId xmlns:a16="http://schemas.microsoft.com/office/drawing/2014/main" id="{B6D97135-36DE-464C-A6A5-6A8329E1FF9D}"/>
              </a:ext>
            </a:extLst>
          </p:cNvPr>
          <p:cNvSpPr txBox="1">
            <a:spLocks/>
          </p:cNvSpPr>
          <p:nvPr/>
        </p:nvSpPr>
        <p:spPr>
          <a:xfrm>
            <a:off x="819150" y="1990725"/>
            <a:ext cx="8990894" cy="39698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46050">
              <a:lnSpc>
                <a:spcPct val="115000"/>
              </a:lnSpc>
              <a:buSzPts val="1300"/>
            </a:pPr>
            <a:r>
              <a:rPr lang="en-US" sz="2000" b="1" kern="0" dirty="0"/>
              <a:t>WIOA-funded training programs can be divided into four categories:</a:t>
            </a:r>
          </a:p>
          <a:p>
            <a:pPr marL="146050">
              <a:lnSpc>
                <a:spcPct val="115000"/>
              </a:lnSpc>
              <a:buSzPts val="1300"/>
            </a:pPr>
            <a:endParaRPr lang="en-US" sz="2000" b="1" kern="0" dirty="0"/>
          </a:p>
          <a:p>
            <a:pPr marL="457200" indent="-311150">
              <a:lnSpc>
                <a:spcPct val="115000"/>
              </a:lnSpc>
              <a:buSzPts val="1300"/>
              <a:buFont typeface="Arial"/>
              <a:buAutoNum type="alphaUcPeriod"/>
            </a:pPr>
            <a:r>
              <a:rPr lang="en-US" b="1" kern="0" dirty="0"/>
              <a:t>Skill development programs</a:t>
            </a:r>
            <a:r>
              <a:rPr lang="en-US" kern="0" dirty="0"/>
              <a:t>, which increase vocational skills through classroom or on-the-job training</a:t>
            </a:r>
          </a:p>
          <a:p>
            <a:pPr marL="457200" indent="-311150">
              <a:lnSpc>
                <a:spcPct val="115000"/>
              </a:lnSpc>
              <a:buSzPts val="1300"/>
              <a:buFont typeface="Arial"/>
              <a:buAutoNum type="alphaUcPeriod"/>
            </a:pPr>
            <a:endParaRPr lang="en-US" kern="0" dirty="0"/>
          </a:p>
          <a:p>
            <a:pPr marL="457200" indent="-311150">
              <a:lnSpc>
                <a:spcPct val="115000"/>
              </a:lnSpc>
              <a:buSzPts val="1300"/>
              <a:buFont typeface="Arial"/>
              <a:buAutoNum type="alphaUcPeriod"/>
            </a:pPr>
            <a:r>
              <a:rPr lang="en-US" b="1" kern="0" dirty="0"/>
              <a:t>Job-development programs</a:t>
            </a:r>
            <a:r>
              <a:rPr lang="en-US" kern="0" dirty="0"/>
              <a:t>, which consist of public employment programs where jobs are specifically created for the participants; </a:t>
            </a:r>
          </a:p>
          <a:p>
            <a:pPr marL="457200" indent="-311150">
              <a:lnSpc>
                <a:spcPct val="115000"/>
              </a:lnSpc>
              <a:buSzPts val="1300"/>
              <a:buFont typeface="Arial"/>
              <a:buAutoNum type="alphaUcPeriod"/>
            </a:pPr>
            <a:endParaRPr lang="en-US" kern="0" dirty="0"/>
          </a:p>
          <a:p>
            <a:pPr marL="457200" indent="-311150">
              <a:lnSpc>
                <a:spcPct val="115000"/>
              </a:lnSpc>
              <a:buSzPts val="1300"/>
              <a:buFont typeface="Arial"/>
              <a:buAutoNum type="alphaUcPeriod"/>
            </a:pPr>
            <a:r>
              <a:rPr lang="en-US" b="1" kern="0" dirty="0"/>
              <a:t>Employability development programs</a:t>
            </a:r>
            <a:r>
              <a:rPr lang="en-US" kern="0" dirty="0"/>
              <a:t>, which, according to Butler and </a:t>
            </a:r>
            <a:r>
              <a:rPr lang="en-US" kern="0" dirty="0" err="1"/>
              <a:t>Hobbie</a:t>
            </a:r>
            <a:r>
              <a:rPr lang="en-US" kern="0" dirty="0"/>
              <a:t> (1976) emphasize personal attitudes and attributes needed for employment (i.e., what we would now call “soft skills”); and </a:t>
            </a:r>
          </a:p>
          <a:p>
            <a:pPr marL="457200" indent="-311150">
              <a:lnSpc>
                <a:spcPct val="115000"/>
              </a:lnSpc>
              <a:buSzPts val="1300"/>
              <a:buFont typeface="Arial"/>
              <a:buAutoNum type="alphaUcPeriod"/>
            </a:pPr>
            <a:endParaRPr lang="en-US" kern="0" dirty="0"/>
          </a:p>
          <a:p>
            <a:pPr marL="457200" indent="-311150">
              <a:lnSpc>
                <a:spcPct val="115000"/>
              </a:lnSpc>
              <a:buSzPts val="1300"/>
              <a:buFont typeface="Arial"/>
              <a:buAutoNum type="alphaUcPeriod"/>
            </a:pPr>
            <a:r>
              <a:rPr lang="en-US" b="1" kern="0" dirty="0"/>
              <a:t>Work experience programs</a:t>
            </a:r>
            <a:r>
              <a:rPr lang="en-US" kern="0" dirty="0"/>
              <a:t>, which provide employment experiences intended to help workers gain the same attitudes and attributes as employability development programs through paid or unpaid work.</a:t>
            </a:r>
          </a:p>
        </p:txBody>
      </p:sp>
      <p:sp>
        <p:nvSpPr>
          <p:cNvPr id="6" name="Title 1">
            <a:extLst>
              <a:ext uri="{FF2B5EF4-FFF2-40B4-BE49-F238E27FC236}">
                <a16:creationId xmlns:a16="http://schemas.microsoft.com/office/drawing/2014/main" id="{781AEA21-A55D-8A43-BD6D-E07A3B2D5BF9}"/>
              </a:ext>
            </a:extLst>
          </p:cNvPr>
          <p:cNvSpPr txBox="1">
            <a:spLocks/>
          </p:cNvSpPr>
          <p:nvPr/>
        </p:nvSpPr>
        <p:spPr>
          <a:xfrm>
            <a:off x="492125" y="533398"/>
            <a:ext cx="8808089" cy="5685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3000"/>
            </a:pPr>
            <a:r>
              <a:rPr lang="en-US" sz="2800" kern="0"/>
              <a:t>Background</a:t>
            </a:r>
            <a:br>
              <a:rPr lang="en-US" sz="2800" kern="0"/>
            </a:br>
            <a:r>
              <a:rPr lang="en-US" sz="1800" i="1" kern="0"/>
              <a:t>Workforce Innovation and Opportunity Act (WIOA)</a:t>
            </a:r>
            <a:endParaRPr lang="en-US" sz="2800" kern="0" dirty="0"/>
          </a:p>
        </p:txBody>
      </p:sp>
    </p:spTree>
    <p:extLst>
      <p:ext uri="{BB962C8B-B14F-4D97-AF65-F5344CB8AC3E}">
        <p14:creationId xmlns:p14="http://schemas.microsoft.com/office/powerpoint/2010/main" val="63230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695E-CCAF-1D42-BC8E-9DA5B4CE80C7}"/>
              </a:ext>
            </a:extLst>
          </p:cNvPr>
          <p:cNvSpPr>
            <a:spLocks noGrp="1"/>
          </p:cNvSpPr>
          <p:nvPr>
            <p:ph type="title"/>
          </p:nvPr>
        </p:nvSpPr>
        <p:spPr/>
        <p:txBody>
          <a:bodyPr/>
          <a:lstStyle/>
          <a:p>
            <a:r>
              <a:rPr lang="en-US" dirty="0"/>
              <a:t>Problem Statement</a:t>
            </a:r>
          </a:p>
        </p:txBody>
      </p:sp>
      <p:sp>
        <p:nvSpPr>
          <p:cNvPr id="3" name="Slide Number Placeholder 2">
            <a:extLst>
              <a:ext uri="{FF2B5EF4-FFF2-40B4-BE49-F238E27FC236}">
                <a16:creationId xmlns:a16="http://schemas.microsoft.com/office/drawing/2014/main" id="{A6F5CDAE-6D37-BF44-9AB6-1A91B2045BFC}"/>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15</a:t>
            </a:fld>
            <a:endParaRPr/>
          </a:p>
        </p:txBody>
      </p:sp>
      <p:sp>
        <p:nvSpPr>
          <p:cNvPr id="5" name="Google Shape;241;p25">
            <a:extLst>
              <a:ext uri="{FF2B5EF4-FFF2-40B4-BE49-F238E27FC236}">
                <a16:creationId xmlns:a16="http://schemas.microsoft.com/office/drawing/2014/main" id="{988E854D-9C76-D14C-B50A-3414C9F0A7E3}"/>
              </a:ext>
            </a:extLst>
          </p:cNvPr>
          <p:cNvSpPr txBox="1">
            <a:spLocks/>
          </p:cNvSpPr>
          <p:nvPr/>
        </p:nvSpPr>
        <p:spPr>
          <a:xfrm>
            <a:off x="1196622" y="1656509"/>
            <a:ext cx="9443861" cy="3333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46050" algn="ctr">
              <a:lnSpc>
                <a:spcPct val="115000"/>
              </a:lnSpc>
              <a:buSzPts val="1300"/>
            </a:pPr>
            <a:r>
              <a:rPr lang="en-US" sz="1800" kern="0" dirty="0"/>
              <a:t>Rarely, if ever, is discourse analyses to understand the role that ideology, language, and power may play in the formation and implementation of the federal Workforce Innovation and Opportunity Act (WIOA).</a:t>
            </a:r>
          </a:p>
          <a:p>
            <a:pPr marL="146050" algn="ctr">
              <a:lnSpc>
                <a:spcPct val="115000"/>
              </a:lnSpc>
              <a:buSzPts val="1300"/>
            </a:pPr>
            <a:endParaRPr lang="en-US" sz="1800" kern="0" dirty="0"/>
          </a:p>
          <a:p>
            <a:pPr marL="146050" algn="ctr">
              <a:lnSpc>
                <a:spcPct val="115000"/>
              </a:lnSpc>
              <a:buSzPts val="1300"/>
            </a:pPr>
            <a:endParaRPr lang="en-US" sz="1800" kern="0" dirty="0"/>
          </a:p>
          <a:p>
            <a:pPr marL="146050" algn="ctr">
              <a:lnSpc>
                <a:spcPct val="115000"/>
              </a:lnSpc>
              <a:buSzPts val="1300"/>
            </a:pPr>
            <a:r>
              <a:rPr lang="en-US" sz="1800" dirty="0"/>
              <a:t>“WIOA is a colorblind or race-neutral policy; that is, although its purpose is to provide opportunities to previously marginalized adults, it seeks to apply solutions without consideration for race or the existence of past or present racial discrimination”</a:t>
            </a:r>
          </a:p>
          <a:p>
            <a:pPr marL="146050" algn="ctr">
              <a:lnSpc>
                <a:spcPct val="115000"/>
              </a:lnSpc>
              <a:buSzPts val="1300"/>
            </a:pPr>
            <a:endParaRPr lang="en-US" sz="1800" kern="0" dirty="0"/>
          </a:p>
          <a:p>
            <a:pPr marL="146050" algn="ctr">
              <a:lnSpc>
                <a:spcPct val="115000"/>
              </a:lnSpc>
              <a:buSzPts val="1300"/>
            </a:pPr>
            <a:endParaRPr lang="en-US" sz="1800" kern="0" dirty="0"/>
          </a:p>
        </p:txBody>
      </p:sp>
    </p:spTree>
    <p:extLst>
      <p:ext uri="{BB962C8B-B14F-4D97-AF65-F5344CB8AC3E}">
        <p14:creationId xmlns:p14="http://schemas.microsoft.com/office/powerpoint/2010/main" val="37445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B116-9FFE-5C46-ABB9-A2AC90CB8B0D}"/>
              </a:ext>
            </a:extLst>
          </p:cNvPr>
          <p:cNvSpPr>
            <a:spLocks noGrp="1"/>
          </p:cNvSpPr>
          <p:nvPr>
            <p:ph type="title"/>
          </p:nvPr>
        </p:nvSpPr>
        <p:spPr/>
        <p:txBody>
          <a:bodyPr/>
          <a:lstStyle/>
          <a:p>
            <a:r>
              <a:rPr lang="en-US" dirty="0"/>
              <a:t>Theoretical Foundation:</a:t>
            </a:r>
            <a:br>
              <a:rPr lang="en-US" dirty="0"/>
            </a:br>
            <a:r>
              <a:rPr lang="en-US" sz="2000" dirty="0"/>
              <a:t>Theories of Political Economy, Neoliberalism</a:t>
            </a:r>
            <a:endParaRPr lang="en-US" dirty="0"/>
          </a:p>
        </p:txBody>
      </p:sp>
      <p:sp>
        <p:nvSpPr>
          <p:cNvPr id="3" name="Slide Number Placeholder 2">
            <a:extLst>
              <a:ext uri="{FF2B5EF4-FFF2-40B4-BE49-F238E27FC236}">
                <a16:creationId xmlns:a16="http://schemas.microsoft.com/office/drawing/2014/main" id="{2E45F4D7-3275-7D48-97AB-3440E1E4295A}"/>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16</a:t>
            </a:fld>
            <a:endParaRPr/>
          </a:p>
        </p:txBody>
      </p:sp>
      <p:sp>
        <p:nvSpPr>
          <p:cNvPr id="5" name="Rectangle 4">
            <a:extLst>
              <a:ext uri="{FF2B5EF4-FFF2-40B4-BE49-F238E27FC236}">
                <a16:creationId xmlns:a16="http://schemas.microsoft.com/office/drawing/2014/main" id="{445FEC3B-D558-4548-8626-CB115043FD64}"/>
              </a:ext>
            </a:extLst>
          </p:cNvPr>
          <p:cNvSpPr/>
          <p:nvPr/>
        </p:nvSpPr>
        <p:spPr>
          <a:xfrm>
            <a:off x="982134" y="1962925"/>
            <a:ext cx="9245600" cy="3250698"/>
          </a:xfrm>
          <a:prstGeom prst="rect">
            <a:avLst/>
          </a:prstGeom>
        </p:spPr>
        <p:txBody>
          <a:bodyPr wrap="square">
            <a:spAutoFit/>
          </a:bodyPr>
          <a:lstStyle/>
          <a:p>
            <a:pPr marL="457200" lvl="0" indent="-311150">
              <a:lnSpc>
                <a:spcPct val="115000"/>
              </a:lnSpc>
              <a:buSzPts val="1300"/>
              <a:buChar char="●"/>
            </a:pPr>
            <a:r>
              <a:rPr lang="en-US" dirty="0"/>
              <a:t>Pauline Lipman (2013) defines neoliberalism as “an ensemble of economic and social policies, forms of governance, and discourses and ideologies that promote individual self-interest, unrestricted flows of capital, deep reductions in the cost of labor, and sharp retrenchment of the public sphere”</a:t>
            </a:r>
          </a:p>
          <a:p>
            <a:pPr marL="457200" lvl="0" indent="-228600">
              <a:lnSpc>
                <a:spcPct val="115000"/>
              </a:lnSpc>
              <a:buSzPts val="1300"/>
            </a:pPr>
            <a:endParaRPr lang="en-US" dirty="0"/>
          </a:p>
          <a:p>
            <a:pPr marL="457200" lvl="0" indent="-311150">
              <a:lnSpc>
                <a:spcPct val="115000"/>
              </a:lnSpc>
              <a:buSzPts val="1300"/>
              <a:buChar char="●"/>
            </a:pPr>
            <a:r>
              <a:rPr lang="en-US" dirty="0"/>
              <a:t>Neoliberals advocate for extending the doctrine of the free market to embrace every part of public and personal worlds and entails the transformation of states and governments from being providers of social welfare to promoters of markets and competition</a:t>
            </a:r>
          </a:p>
          <a:p>
            <a:pPr marL="457200" lvl="0" indent="-311150">
              <a:lnSpc>
                <a:spcPct val="115000"/>
              </a:lnSpc>
              <a:buSzPts val="1300"/>
              <a:buChar char="●"/>
            </a:pPr>
            <a:endParaRPr lang="en-US" dirty="0"/>
          </a:p>
        </p:txBody>
      </p:sp>
    </p:spTree>
    <p:extLst>
      <p:ext uri="{BB962C8B-B14F-4D97-AF65-F5344CB8AC3E}">
        <p14:creationId xmlns:p14="http://schemas.microsoft.com/office/powerpoint/2010/main" val="214275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6EA085-FE08-CF4D-BB24-0254B6F7C1A6}"/>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17</a:t>
            </a:fld>
            <a:endParaRPr/>
          </a:p>
        </p:txBody>
      </p:sp>
      <p:sp>
        <p:nvSpPr>
          <p:cNvPr id="5" name="Title 1">
            <a:extLst>
              <a:ext uri="{FF2B5EF4-FFF2-40B4-BE49-F238E27FC236}">
                <a16:creationId xmlns:a16="http://schemas.microsoft.com/office/drawing/2014/main" id="{83FDE66F-FEFE-0B4A-9ECB-82CF2153834A}"/>
              </a:ext>
            </a:extLst>
          </p:cNvPr>
          <p:cNvSpPr>
            <a:spLocks noGrp="1"/>
          </p:cNvSpPr>
          <p:nvPr>
            <p:ph type="title"/>
          </p:nvPr>
        </p:nvSpPr>
        <p:spPr>
          <a:xfrm>
            <a:off x="339725" y="380998"/>
            <a:ext cx="8808089" cy="568551"/>
          </a:xfrm>
        </p:spPr>
        <p:txBody>
          <a:bodyPr/>
          <a:lstStyle/>
          <a:p>
            <a:r>
              <a:rPr lang="en-US" dirty="0"/>
              <a:t>Theoretical Foundation:</a:t>
            </a:r>
            <a:br>
              <a:rPr lang="en-US" dirty="0"/>
            </a:br>
            <a:r>
              <a:rPr lang="en-US" sz="2000" dirty="0"/>
              <a:t>Theories of Political Economy, Neoliberalism</a:t>
            </a:r>
            <a:endParaRPr lang="en-US" dirty="0"/>
          </a:p>
        </p:txBody>
      </p:sp>
      <p:grpSp>
        <p:nvGrpSpPr>
          <p:cNvPr id="6" name="Google Shape;287;p33">
            <a:extLst>
              <a:ext uri="{FF2B5EF4-FFF2-40B4-BE49-F238E27FC236}">
                <a16:creationId xmlns:a16="http://schemas.microsoft.com/office/drawing/2014/main" id="{BD5862A8-2BF3-274B-9DC5-1D339327A645}"/>
              </a:ext>
            </a:extLst>
          </p:cNvPr>
          <p:cNvGrpSpPr/>
          <p:nvPr/>
        </p:nvGrpSpPr>
        <p:grpSpPr>
          <a:xfrm>
            <a:off x="4216507" y="2142630"/>
            <a:ext cx="3230758" cy="3099335"/>
            <a:chOff x="3071464" y="1805675"/>
            <a:chExt cx="1944600" cy="1777800"/>
          </a:xfrm>
        </p:grpSpPr>
        <p:sp>
          <p:nvSpPr>
            <p:cNvPr id="7" name="Google Shape;288;p33">
              <a:extLst>
                <a:ext uri="{FF2B5EF4-FFF2-40B4-BE49-F238E27FC236}">
                  <a16:creationId xmlns:a16="http://schemas.microsoft.com/office/drawing/2014/main" id="{90B0E31B-94A7-4E49-92C7-00A17E893555}"/>
                </a:ext>
              </a:extLst>
            </p:cNvPr>
            <p:cNvSpPr/>
            <p:nvPr/>
          </p:nvSpPr>
          <p:spPr>
            <a:xfrm rot="10800000" flipH="1">
              <a:off x="3071464" y="1805675"/>
              <a:ext cx="1944600" cy="1777800"/>
            </a:xfrm>
            <a:prstGeom prst="round2DiagRect">
              <a:avLst>
                <a:gd name="adj1" fmla="val 0"/>
                <a:gd name="adj2" fmla="val 17764"/>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8" name="Google Shape;289;p33">
              <a:extLst>
                <a:ext uri="{FF2B5EF4-FFF2-40B4-BE49-F238E27FC236}">
                  <a16:creationId xmlns:a16="http://schemas.microsoft.com/office/drawing/2014/main" id="{4D655DAB-9477-5545-A4A2-F37F2897D51E}"/>
                </a:ext>
              </a:extLst>
            </p:cNvPr>
            <p:cNvSpPr txBox="1"/>
            <p:nvPr/>
          </p:nvSpPr>
          <p:spPr>
            <a:xfrm>
              <a:off x="3168296" y="1921875"/>
              <a:ext cx="1769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bg1"/>
                  </a:solidFill>
                  <a:latin typeface="Calibri"/>
                  <a:ea typeface="Calibri"/>
                  <a:cs typeface="Calibri"/>
                  <a:sym typeface="Calibri"/>
                </a:rPr>
                <a:t>The beauty of color-blind ideology is that it aids in the maintenance of white supremacy without fanfare, without naming those who it subjects and those who it rewards...thus whites enunciate positions that safeguard their racial interests without sounding "racist." - Bonilla-Silva, in </a:t>
              </a:r>
              <a:r>
                <a:rPr lang="en" sz="1200" b="0" i="1" u="none" strike="noStrike" cap="none">
                  <a:solidFill>
                    <a:schemeClr val="bg1"/>
                  </a:solidFill>
                  <a:latin typeface="Calibri"/>
                  <a:ea typeface="Calibri"/>
                  <a:cs typeface="Calibri"/>
                  <a:sym typeface="Calibri"/>
                </a:rPr>
                <a:t>Racism Without Racists</a:t>
              </a:r>
              <a:endParaRPr sz="1200" b="0" i="1" u="none" strike="noStrike" cap="none">
                <a:solidFill>
                  <a:schemeClr val="bg1"/>
                </a:solidFill>
                <a:latin typeface="Calibri"/>
                <a:ea typeface="Calibri"/>
                <a:cs typeface="Calibri"/>
                <a:sym typeface="Calibri"/>
              </a:endParaRPr>
            </a:p>
          </p:txBody>
        </p:sp>
      </p:grpSp>
      <p:grpSp>
        <p:nvGrpSpPr>
          <p:cNvPr id="9" name="Google Shape;290;p33">
            <a:extLst>
              <a:ext uri="{FF2B5EF4-FFF2-40B4-BE49-F238E27FC236}">
                <a16:creationId xmlns:a16="http://schemas.microsoft.com/office/drawing/2014/main" id="{CF5989E2-C94E-DA47-B6B6-E89A25A47C17}"/>
              </a:ext>
            </a:extLst>
          </p:cNvPr>
          <p:cNvGrpSpPr/>
          <p:nvPr/>
        </p:nvGrpSpPr>
        <p:grpSpPr>
          <a:xfrm>
            <a:off x="1174237" y="2142631"/>
            <a:ext cx="2290155" cy="3099335"/>
            <a:chOff x="706048" y="2013875"/>
            <a:chExt cx="1944600" cy="1569600"/>
          </a:xfrm>
        </p:grpSpPr>
        <p:sp>
          <p:nvSpPr>
            <p:cNvPr id="10" name="Google Shape;291;p33">
              <a:extLst>
                <a:ext uri="{FF2B5EF4-FFF2-40B4-BE49-F238E27FC236}">
                  <a16:creationId xmlns:a16="http://schemas.microsoft.com/office/drawing/2014/main" id="{029FD2DF-E0A5-6B47-AB6B-BA88CB421A77}"/>
                </a:ext>
              </a:extLst>
            </p:cNvPr>
            <p:cNvSpPr/>
            <p:nvPr/>
          </p:nvSpPr>
          <p:spPr>
            <a:xfrm>
              <a:off x="706048" y="2013875"/>
              <a:ext cx="1944600" cy="1569600"/>
            </a:xfrm>
            <a:prstGeom prst="round2DiagRect">
              <a:avLst>
                <a:gd name="adj1" fmla="val 0"/>
                <a:gd name="adj2" fmla="val 17764"/>
              </a:avLst>
            </a:prstGeom>
            <a:solidFill>
              <a:srgbClr val="505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bg1"/>
                </a:solidFill>
                <a:latin typeface="Arial"/>
                <a:ea typeface="Arial"/>
                <a:cs typeface="Arial"/>
                <a:sym typeface="Arial"/>
              </a:endParaRPr>
            </a:p>
          </p:txBody>
        </p:sp>
        <p:sp>
          <p:nvSpPr>
            <p:cNvPr id="11" name="Google Shape;292;p33">
              <a:extLst>
                <a:ext uri="{FF2B5EF4-FFF2-40B4-BE49-F238E27FC236}">
                  <a16:creationId xmlns:a16="http://schemas.microsoft.com/office/drawing/2014/main" id="{2B3D0803-CEF5-304F-9B69-36935F580804}"/>
                </a:ext>
              </a:extLst>
            </p:cNvPr>
            <p:cNvSpPr txBox="1"/>
            <p:nvPr/>
          </p:nvSpPr>
          <p:spPr>
            <a:xfrm>
              <a:off x="952497" y="2097901"/>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50" b="0" i="0" u="none" strike="noStrike" cap="none">
                  <a:solidFill>
                    <a:schemeClr val="bg1"/>
                  </a:solidFill>
                  <a:latin typeface="Arial"/>
                  <a:ea typeface="Arial"/>
                  <a:cs typeface="Arial"/>
                  <a:sym typeface="Arial"/>
                </a:rPr>
                <a:t>Ahlberg et. al (2019) argue that the neoliberal silencing of racism results in a process that actually makes racism even more invisible because it “removes any suggestion of white supremacy or white guilt from personal thought and public discussion while legitimizing the existing social, political, and economic arrangements which privilege whites” (p. 3)</a:t>
              </a:r>
              <a:endParaRPr sz="1000" b="0" i="1" u="none" strike="noStrike" cap="none">
                <a:solidFill>
                  <a:schemeClr val="bg1"/>
                </a:solidFill>
                <a:latin typeface="Calibri"/>
                <a:ea typeface="Calibri"/>
                <a:cs typeface="Calibri"/>
                <a:sym typeface="Calibri"/>
              </a:endParaRPr>
            </a:p>
          </p:txBody>
        </p:sp>
      </p:grpSp>
      <p:grpSp>
        <p:nvGrpSpPr>
          <p:cNvPr id="12" name="Google Shape;293;p33">
            <a:extLst>
              <a:ext uri="{FF2B5EF4-FFF2-40B4-BE49-F238E27FC236}">
                <a16:creationId xmlns:a16="http://schemas.microsoft.com/office/drawing/2014/main" id="{30299DAA-723D-9F40-918D-7F5B423440F1}"/>
              </a:ext>
            </a:extLst>
          </p:cNvPr>
          <p:cNvGrpSpPr/>
          <p:nvPr/>
        </p:nvGrpSpPr>
        <p:grpSpPr>
          <a:xfrm>
            <a:off x="8105071" y="2142630"/>
            <a:ext cx="2622449" cy="3099335"/>
            <a:chOff x="5015938" y="2013875"/>
            <a:chExt cx="3001200" cy="1569600"/>
          </a:xfrm>
        </p:grpSpPr>
        <p:sp>
          <p:nvSpPr>
            <p:cNvPr id="13" name="Google Shape;294;p33">
              <a:extLst>
                <a:ext uri="{FF2B5EF4-FFF2-40B4-BE49-F238E27FC236}">
                  <a16:creationId xmlns:a16="http://schemas.microsoft.com/office/drawing/2014/main" id="{17CE0BE1-CF9F-C140-99D9-BB0B16C1CDD0}"/>
                </a:ext>
              </a:extLst>
            </p:cNvPr>
            <p:cNvSpPr/>
            <p:nvPr/>
          </p:nvSpPr>
          <p:spPr>
            <a:xfrm>
              <a:off x="5015938" y="2013875"/>
              <a:ext cx="3001200" cy="1569600"/>
            </a:xfrm>
            <a:prstGeom prst="round2DiagRect">
              <a:avLst>
                <a:gd name="adj1" fmla="val 0"/>
                <a:gd name="adj2" fmla="val 17764"/>
              </a:avLst>
            </a:prstGeom>
            <a:solidFill>
              <a:srgbClr val="2F2F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Arial"/>
                <a:ea typeface="Arial"/>
                <a:cs typeface="Arial"/>
                <a:sym typeface="Arial"/>
              </a:endParaRPr>
            </a:p>
          </p:txBody>
        </p:sp>
        <p:sp>
          <p:nvSpPr>
            <p:cNvPr id="14" name="Google Shape;295;p33">
              <a:extLst>
                <a:ext uri="{FF2B5EF4-FFF2-40B4-BE49-F238E27FC236}">
                  <a16:creationId xmlns:a16="http://schemas.microsoft.com/office/drawing/2014/main" id="{0CB5AFE1-D35D-724B-B0AF-B2AC322E0CDB}"/>
                </a:ext>
              </a:extLst>
            </p:cNvPr>
            <p:cNvSpPr txBox="1"/>
            <p:nvPr/>
          </p:nvSpPr>
          <p:spPr>
            <a:xfrm>
              <a:off x="5307986" y="2175753"/>
              <a:ext cx="24171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bg1"/>
                  </a:solidFill>
                  <a:latin typeface="Calibri"/>
                  <a:ea typeface="Calibri"/>
                  <a:cs typeface="Calibri"/>
                  <a:sym typeface="Calibri"/>
                </a:rPr>
                <a:t>Dana-Ain Davis (2007) asserts that color-blindness “willfully misconstrues and dismisses the reality of racism as a powerful explanatory factor in analyzing persistent racial inequities.” (p. 350). </a:t>
              </a:r>
              <a:endParaRPr sz="1200" b="0" i="0" u="none" strike="noStrike" cap="none">
                <a:solidFill>
                  <a:schemeClr val="bg1"/>
                </a:solidFill>
                <a:latin typeface="Roboto"/>
                <a:ea typeface="Roboto"/>
                <a:cs typeface="Roboto"/>
                <a:sym typeface="Roboto"/>
              </a:endParaRPr>
            </a:p>
          </p:txBody>
        </p:sp>
      </p:grpSp>
    </p:spTree>
    <p:extLst>
      <p:ext uri="{BB962C8B-B14F-4D97-AF65-F5344CB8AC3E}">
        <p14:creationId xmlns:p14="http://schemas.microsoft.com/office/powerpoint/2010/main" val="3007739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BC4805-4DDC-D543-BD25-AB68413486A6}"/>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18</a:t>
            </a:fld>
            <a:endParaRPr/>
          </a:p>
        </p:txBody>
      </p:sp>
      <p:sp>
        <p:nvSpPr>
          <p:cNvPr id="5" name="Title 1">
            <a:extLst>
              <a:ext uri="{FF2B5EF4-FFF2-40B4-BE49-F238E27FC236}">
                <a16:creationId xmlns:a16="http://schemas.microsoft.com/office/drawing/2014/main" id="{21EF1918-E2A7-BF43-A4C1-F79E39C2484E}"/>
              </a:ext>
            </a:extLst>
          </p:cNvPr>
          <p:cNvSpPr>
            <a:spLocks noGrp="1"/>
          </p:cNvSpPr>
          <p:nvPr>
            <p:ph type="title"/>
          </p:nvPr>
        </p:nvSpPr>
        <p:spPr/>
        <p:txBody>
          <a:bodyPr/>
          <a:lstStyle/>
          <a:p>
            <a:r>
              <a:rPr lang="en-US" dirty="0"/>
              <a:t>Theoretical Foundation:</a:t>
            </a:r>
            <a:br>
              <a:rPr lang="en-US" dirty="0"/>
            </a:br>
            <a:r>
              <a:rPr lang="en-US" sz="2000" dirty="0"/>
              <a:t>Theories of Political Economy, Neoliberalism</a:t>
            </a:r>
            <a:endParaRPr lang="en-US" dirty="0"/>
          </a:p>
        </p:txBody>
      </p:sp>
      <p:sp>
        <p:nvSpPr>
          <p:cNvPr id="6" name="Rectangle 5">
            <a:extLst>
              <a:ext uri="{FF2B5EF4-FFF2-40B4-BE49-F238E27FC236}">
                <a16:creationId xmlns:a16="http://schemas.microsoft.com/office/drawing/2014/main" id="{795ABAA3-0802-B445-A87F-E91399629B2F}"/>
              </a:ext>
            </a:extLst>
          </p:cNvPr>
          <p:cNvSpPr/>
          <p:nvPr/>
        </p:nvSpPr>
        <p:spPr>
          <a:xfrm>
            <a:off x="1072444" y="1166335"/>
            <a:ext cx="10047111" cy="5152949"/>
          </a:xfrm>
          <a:prstGeom prst="rect">
            <a:avLst/>
          </a:prstGeom>
        </p:spPr>
        <p:txBody>
          <a:bodyPr wrap="square">
            <a:spAutoFit/>
          </a:bodyPr>
          <a:lstStyle/>
          <a:p>
            <a:pPr marL="146050" lvl="0" algn="ctr">
              <a:lnSpc>
                <a:spcPct val="115000"/>
              </a:lnSpc>
              <a:buSzPts val="1300"/>
            </a:pPr>
            <a:r>
              <a:rPr lang="en-US" sz="2400" b="1" u="sng" dirty="0"/>
              <a:t>Governmentality:</a:t>
            </a:r>
          </a:p>
          <a:p>
            <a:pPr marL="146050" lvl="0" algn="ctr">
              <a:lnSpc>
                <a:spcPct val="115000"/>
              </a:lnSpc>
              <a:buSzPts val="1300"/>
            </a:pPr>
            <a:endParaRPr lang="en-US" sz="2400" dirty="0"/>
          </a:p>
          <a:p>
            <a:pPr marL="146050" lvl="0" algn="ctr">
              <a:lnSpc>
                <a:spcPct val="115000"/>
              </a:lnSpc>
              <a:buSzPts val="1300"/>
            </a:pPr>
            <a:r>
              <a:rPr lang="en-US" sz="2400" dirty="0"/>
              <a:t>As Dumas argues, “governmentality refers not only to the technologies of policy implementation, but also, and equally important, the </a:t>
            </a:r>
            <a:r>
              <a:rPr lang="en-US" sz="2400" b="1" i="1" dirty="0"/>
              <a:t>logics that frame </a:t>
            </a:r>
            <a:r>
              <a:rPr lang="en-US" sz="2400" dirty="0"/>
              <a:t>policy proposals, policy discourse, and even policy evaluation and assessment.”</a:t>
            </a:r>
          </a:p>
          <a:p>
            <a:pPr marL="146050" lvl="0" algn="ctr">
              <a:lnSpc>
                <a:spcPct val="115000"/>
              </a:lnSpc>
              <a:buSzPts val="1300"/>
            </a:pPr>
            <a:endParaRPr lang="en-US" sz="2400" dirty="0"/>
          </a:p>
          <a:p>
            <a:pPr marL="146050" lvl="0" algn="ctr">
              <a:lnSpc>
                <a:spcPct val="115000"/>
              </a:lnSpc>
              <a:buSzPts val="1300"/>
            </a:pPr>
            <a:r>
              <a:rPr lang="en-US" sz="2400" dirty="0"/>
              <a:t>Governmentality: the collective logic used to generate knowledge about populations, institutions, and spaces, as well as problems and solutions</a:t>
            </a:r>
          </a:p>
          <a:p>
            <a:pPr marL="146050" lvl="0" algn="ctr">
              <a:lnSpc>
                <a:spcPct val="115000"/>
              </a:lnSpc>
              <a:buSzPts val="1300"/>
            </a:pPr>
            <a:endParaRPr lang="en-US" sz="2400" dirty="0"/>
          </a:p>
          <a:p>
            <a:pPr marL="146050" lvl="0" algn="ctr">
              <a:lnSpc>
                <a:spcPct val="115000"/>
              </a:lnSpc>
              <a:buSzPts val="1300"/>
            </a:pPr>
            <a:r>
              <a:rPr lang="en-US" sz="2400" dirty="0"/>
              <a:t>These logics operate to constitute, position, make productive, regulate, moralize and govern people in public policy</a:t>
            </a:r>
          </a:p>
        </p:txBody>
      </p:sp>
    </p:spTree>
    <p:extLst>
      <p:ext uri="{BB962C8B-B14F-4D97-AF65-F5344CB8AC3E}">
        <p14:creationId xmlns:p14="http://schemas.microsoft.com/office/powerpoint/2010/main" val="98120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CDD965-11CD-734D-8EDF-04FC85C4F64F}"/>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19</a:t>
            </a:fld>
            <a:endParaRPr/>
          </a:p>
        </p:txBody>
      </p:sp>
      <p:sp>
        <p:nvSpPr>
          <p:cNvPr id="5" name="Rectangle 4">
            <a:extLst>
              <a:ext uri="{FF2B5EF4-FFF2-40B4-BE49-F238E27FC236}">
                <a16:creationId xmlns:a16="http://schemas.microsoft.com/office/drawing/2014/main" id="{70095CA7-A75D-C444-94AB-11BC230C2477}"/>
              </a:ext>
            </a:extLst>
          </p:cNvPr>
          <p:cNvSpPr/>
          <p:nvPr/>
        </p:nvSpPr>
        <p:spPr>
          <a:xfrm>
            <a:off x="1512711" y="1640469"/>
            <a:ext cx="9166577" cy="4154984"/>
          </a:xfrm>
          <a:prstGeom prst="rect">
            <a:avLst/>
          </a:prstGeom>
        </p:spPr>
        <p:txBody>
          <a:bodyPr wrap="square">
            <a:spAutoFit/>
          </a:bodyPr>
          <a:lstStyle/>
          <a:p>
            <a:pPr algn="ctr" fontAlgn="base"/>
            <a:r>
              <a:rPr lang="en-US" sz="2400" b="1" u="sng" dirty="0"/>
              <a:t>Race Neutrality</a:t>
            </a:r>
          </a:p>
          <a:p>
            <a:pPr algn="ctr" fontAlgn="base"/>
            <a:endParaRPr lang="en-US" sz="2400" b="1" u="sng" dirty="0"/>
          </a:p>
          <a:p>
            <a:pPr algn="ctr" fontAlgn="base"/>
            <a:r>
              <a:rPr lang="en-US" sz="2400" dirty="0"/>
              <a:t>Lack of explicit language or terms that call attention to racism in the labor market is perpetuated by neoliberal ideologies that privilege personal responsibility/individualism as truth over systemic failures of the economy and public policy</a:t>
            </a:r>
            <a:endParaRPr lang="en-US" sz="2400" dirty="0">
              <a:solidFill>
                <a:srgbClr val="000000"/>
              </a:solidFill>
              <a:latin typeface="Calibri" panose="020F0502020204030204" pitchFamily="34" charset="0"/>
              <a:cs typeface="Calibri" panose="020F0502020204030204" pitchFamily="34" charset="0"/>
            </a:endParaRPr>
          </a:p>
          <a:p>
            <a:pPr algn="ctr" fontAlgn="base"/>
            <a:endParaRPr lang="en-US" sz="2400" dirty="0">
              <a:solidFill>
                <a:srgbClr val="000000"/>
              </a:solidFill>
              <a:latin typeface="Calibri" panose="020F0502020204030204" pitchFamily="34" charset="0"/>
              <a:cs typeface="Calibri" panose="020F0502020204030204" pitchFamily="34" charset="0"/>
            </a:endParaRPr>
          </a:p>
          <a:p>
            <a:pPr algn="ctr" fontAlgn="base"/>
            <a:r>
              <a:rPr lang="en-US" sz="2400" dirty="0">
                <a:solidFill>
                  <a:srgbClr val="000000"/>
                </a:solidFill>
                <a:latin typeface="Calibri" panose="020F0502020204030204" pitchFamily="34" charset="0"/>
                <a:cs typeface="Calibri" panose="020F0502020204030204" pitchFamily="34" charset="0"/>
              </a:rPr>
              <a:t>Neoliberalism establishes a paradox where the poorest in society have to find solutions for their own education and social welfare with the extraordinary expectation that nothing will interfere with their individual effort to move out of poverty—not even racism</a:t>
            </a:r>
          </a:p>
        </p:txBody>
      </p:sp>
      <p:sp>
        <p:nvSpPr>
          <p:cNvPr id="6" name="Title 1">
            <a:extLst>
              <a:ext uri="{FF2B5EF4-FFF2-40B4-BE49-F238E27FC236}">
                <a16:creationId xmlns:a16="http://schemas.microsoft.com/office/drawing/2014/main" id="{4C06E190-2F71-FB4A-A67D-8E87C9223E3E}"/>
              </a:ext>
            </a:extLst>
          </p:cNvPr>
          <p:cNvSpPr>
            <a:spLocks noGrp="1"/>
          </p:cNvSpPr>
          <p:nvPr>
            <p:ph type="title"/>
          </p:nvPr>
        </p:nvSpPr>
        <p:spPr/>
        <p:txBody>
          <a:bodyPr/>
          <a:lstStyle/>
          <a:p>
            <a:r>
              <a:rPr lang="en-US" dirty="0"/>
              <a:t>Theoretical Foundation:</a:t>
            </a:r>
            <a:br>
              <a:rPr lang="en-US" dirty="0"/>
            </a:br>
            <a:r>
              <a:rPr lang="en-US" sz="2000" dirty="0"/>
              <a:t>Theories of Political Economy, Neoliberalism</a:t>
            </a:r>
            <a:endParaRPr lang="en-US" dirty="0"/>
          </a:p>
        </p:txBody>
      </p:sp>
    </p:spTree>
    <p:extLst>
      <p:ext uri="{BB962C8B-B14F-4D97-AF65-F5344CB8AC3E}">
        <p14:creationId xmlns:p14="http://schemas.microsoft.com/office/powerpoint/2010/main" val="39698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p:nvPr/>
        </p:nvSpPr>
        <p:spPr>
          <a:xfrm>
            <a:off x="-1" y="907853"/>
            <a:ext cx="7152397" cy="953276"/>
          </a:xfrm>
          <a:prstGeom prst="rect">
            <a:avLst/>
          </a:prstGeom>
          <a:solidFill>
            <a:srgbClr val="003B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
          <p:cNvGrpSpPr/>
          <p:nvPr/>
        </p:nvGrpSpPr>
        <p:grpSpPr>
          <a:xfrm>
            <a:off x="6032719" y="422754"/>
            <a:ext cx="1920655" cy="1923475"/>
            <a:chOff x="6032719" y="422754"/>
            <a:chExt cx="1920655" cy="1923475"/>
          </a:xfrm>
        </p:grpSpPr>
        <p:sp>
          <p:nvSpPr>
            <p:cNvPr id="53" name="Google Shape;53;p2"/>
            <p:cNvSpPr/>
            <p:nvPr/>
          </p:nvSpPr>
          <p:spPr>
            <a:xfrm>
              <a:off x="6032719" y="422754"/>
              <a:ext cx="1920655" cy="192347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
            <p:cNvSpPr/>
            <p:nvPr/>
          </p:nvSpPr>
          <p:spPr>
            <a:xfrm>
              <a:off x="6204760" y="594795"/>
              <a:ext cx="1576573" cy="157939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
          <p:cNvSpPr txBox="1"/>
          <p:nvPr/>
        </p:nvSpPr>
        <p:spPr>
          <a:xfrm>
            <a:off x="765099" y="1134379"/>
            <a:ext cx="5181600"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600" b="1" i="0" u="none" strike="noStrike" cap="none">
                <a:solidFill>
                  <a:schemeClr val="lt1"/>
                </a:solidFill>
                <a:latin typeface="Arial"/>
                <a:ea typeface="Arial"/>
                <a:cs typeface="Arial"/>
                <a:sym typeface="Arial"/>
              </a:rPr>
              <a:t>Our Mission</a:t>
            </a:r>
            <a:endParaRPr sz="400" b="0" i="0" u="none" strike="noStrike" cap="none">
              <a:solidFill>
                <a:srgbClr val="000000"/>
              </a:solidFill>
              <a:latin typeface="Arial"/>
              <a:ea typeface="Arial"/>
              <a:cs typeface="Arial"/>
              <a:sym typeface="Arial"/>
            </a:endParaRPr>
          </a:p>
        </p:txBody>
      </p:sp>
      <p:pic>
        <p:nvPicPr>
          <p:cNvPr id="56" name="Google Shape;56;p2" descr="Image result for joint center for political and economic studies"/>
          <p:cNvPicPr preferRelativeResize="0"/>
          <p:nvPr/>
        </p:nvPicPr>
        <p:blipFill rotWithShape="1">
          <a:blip r:embed="rId3">
            <a:alphaModFix/>
          </a:blip>
          <a:srcRect/>
          <a:stretch/>
        </p:blipFill>
        <p:spPr>
          <a:xfrm>
            <a:off x="6538006" y="1027162"/>
            <a:ext cx="910080" cy="660331"/>
          </a:xfrm>
          <a:prstGeom prst="rect">
            <a:avLst/>
          </a:prstGeom>
          <a:solidFill>
            <a:srgbClr val="002060"/>
          </a:solidFill>
          <a:ln>
            <a:noFill/>
          </a:ln>
        </p:spPr>
      </p:pic>
      <p:sp>
        <p:nvSpPr>
          <p:cNvPr id="57" name="Google Shape;57;p2"/>
          <p:cNvSpPr/>
          <p:nvPr/>
        </p:nvSpPr>
        <p:spPr>
          <a:xfrm>
            <a:off x="790500" y="2831328"/>
            <a:ext cx="10611000" cy="36075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The Joint Center for Political and Economic Studies, America’s Black think tank, provides compelling and actionable policy solutions to eradicate persistent and evolving barriers to the full freedom of Black people in America. We are the trusted forum for leading experts and scholars to participate in major public policy debates and promote ideas that advance Black communities. We use evidence-based research, analysis, convenings, and strategic communications to support Black communities and a network of allies.</a:t>
            </a:r>
            <a:endParaRPr dirty="0"/>
          </a:p>
          <a:p>
            <a:pPr marL="0" marR="0" lvl="0" indent="0" algn="l" rtl="0">
              <a:spcBef>
                <a:spcPts val="0"/>
              </a:spcBef>
              <a:spcAft>
                <a:spcPts val="0"/>
              </a:spcAft>
              <a:buNone/>
            </a:pPr>
            <a:br>
              <a:rPr lang="en-US" sz="18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br>
            <a:endParaRPr sz="1800"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A0A0A"/>
              </a:buClr>
              <a:buSzPts val="2000"/>
              <a:buFont typeface="Arial"/>
              <a:buNone/>
            </a:pPr>
            <a:br>
              <a:rPr lang="en-US" sz="2000" b="0" i="0" u="none" strike="noStrike" cap="none" dirty="0">
                <a:solidFill>
                  <a:srgbClr val="0A0A0A"/>
                </a:solidFill>
                <a:latin typeface="Arial"/>
                <a:ea typeface="Arial"/>
                <a:cs typeface="Arial"/>
                <a:sym typeface="Arial"/>
              </a:rPr>
            </a:br>
            <a:endParaRPr sz="2000" b="0" i="0" u="none" strike="noStrike" cap="none" dirty="0">
              <a:solidFill>
                <a:srgbClr val="0A0A0A"/>
              </a:solidFill>
              <a:highlight>
                <a:srgbClr val="FFFFFF"/>
              </a:highlight>
              <a:latin typeface="Arial"/>
              <a:ea typeface="Arial"/>
              <a:cs typeface="Arial"/>
              <a:sym typeface="Arial"/>
            </a:endParaRPr>
          </a:p>
          <a:p>
            <a:pPr marL="0" marR="0" lvl="0" indent="0" algn="l" rtl="0">
              <a:lnSpc>
                <a:spcPct val="120000"/>
              </a:lnSpc>
              <a:spcBef>
                <a:spcPts val="80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58" name="Google Shape;58;p2"/>
          <p:cNvSpPr txBox="1"/>
          <p:nvPr/>
        </p:nvSpPr>
        <p:spPr>
          <a:xfrm>
            <a:off x="2877023" y="6035078"/>
            <a:ext cx="6655474" cy="3434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br>
              <a:rPr lang="en-US" sz="2000" b="1" i="0" u="none" strike="noStrike" cap="none">
                <a:solidFill>
                  <a:srgbClr val="000000"/>
                </a:solidFill>
                <a:latin typeface="Arial"/>
                <a:ea typeface="Arial"/>
                <a:cs typeface="Arial"/>
                <a:sym typeface="Arial"/>
              </a:rPr>
            </a:b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2200" b="1"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200918-7915-2D4C-A334-4A4A0F2FBBE5}"/>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20</a:t>
            </a:fld>
            <a:endParaRPr/>
          </a:p>
        </p:txBody>
      </p:sp>
      <p:sp>
        <p:nvSpPr>
          <p:cNvPr id="5" name="Rectangle 4">
            <a:extLst>
              <a:ext uri="{FF2B5EF4-FFF2-40B4-BE49-F238E27FC236}">
                <a16:creationId xmlns:a16="http://schemas.microsoft.com/office/drawing/2014/main" id="{F2776F6E-7116-E148-A727-7D08D1E0838F}"/>
              </a:ext>
            </a:extLst>
          </p:cNvPr>
          <p:cNvSpPr/>
          <p:nvPr/>
        </p:nvSpPr>
        <p:spPr>
          <a:xfrm>
            <a:off x="338667" y="1674674"/>
            <a:ext cx="5034844" cy="3139321"/>
          </a:xfrm>
          <a:prstGeom prst="rect">
            <a:avLst/>
          </a:prstGeom>
        </p:spPr>
        <p:txBody>
          <a:bodyPr wrap="square">
            <a:spAutoFit/>
          </a:bodyPr>
          <a:lstStyle/>
          <a:p>
            <a:r>
              <a:rPr lang="en-US" dirty="0">
                <a:solidFill>
                  <a:schemeClr val="bg1"/>
                </a:solidFill>
                <a:highlight>
                  <a:srgbClr val="000080"/>
                </a:highlight>
              </a:rPr>
              <a:t>The Common Sense Logic</a:t>
            </a:r>
            <a:r>
              <a:rPr lang="en-US" dirty="0">
                <a:highlight>
                  <a:srgbClr val="000080"/>
                </a:highlight>
              </a:rPr>
              <a:t>:</a:t>
            </a:r>
          </a:p>
          <a:p>
            <a:endParaRPr lang="en-US" dirty="0">
              <a:solidFill>
                <a:schemeClr val="bg1"/>
              </a:solidFill>
            </a:endParaRPr>
          </a:p>
          <a:p>
            <a:pPr marL="285750" indent="-285750">
              <a:buFont typeface="Arial" panose="020B0604020202020204" pitchFamily="34" charset="0"/>
              <a:buChar char="•"/>
            </a:pPr>
            <a:r>
              <a:rPr lang="en-US" dirty="0"/>
              <a:t>The unemployed fail to take advantage of opportunities for self-governance (and investment) ostensibly available to all, regardless of race”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#2 of WIOA: ”Reduce welfare dependency” and it’s origins in the Personal Responsibility and Work Opportunity Reconciliation Act of 1996</a:t>
            </a:r>
          </a:p>
        </p:txBody>
      </p:sp>
      <p:sp>
        <p:nvSpPr>
          <p:cNvPr id="10" name="Title 1">
            <a:extLst>
              <a:ext uri="{FF2B5EF4-FFF2-40B4-BE49-F238E27FC236}">
                <a16:creationId xmlns:a16="http://schemas.microsoft.com/office/drawing/2014/main" id="{AF0D59DC-9F53-2042-955C-3A3EC2D51088}"/>
              </a:ext>
            </a:extLst>
          </p:cNvPr>
          <p:cNvSpPr txBox="1">
            <a:spLocks/>
          </p:cNvSpPr>
          <p:nvPr/>
        </p:nvSpPr>
        <p:spPr>
          <a:xfrm>
            <a:off x="338667" y="503012"/>
            <a:ext cx="8692444" cy="5685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Examples of “common sense” in workforce policy: Personal Responsibility</a:t>
            </a:r>
          </a:p>
        </p:txBody>
      </p:sp>
      <p:sp>
        <p:nvSpPr>
          <p:cNvPr id="11" name="Rectangle 10">
            <a:extLst>
              <a:ext uri="{FF2B5EF4-FFF2-40B4-BE49-F238E27FC236}">
                <a16:creationId xmlns:a16="http://schemas.microsoft.com/office/drawing/2014/main" id="{AAADC219-35DD-6F40-A3E5-0B78DECAC1AD}"/>
              </a:ext>
            </a:extLst>
          </p:cNvPr>
          <p:cNvSpPr/>
          <p:nvPr/>
        </p:nvSpPr>
        <p:spPr>
          <a:xfrm>
            <a:off x="5904089" y="3587044"/>
            <a:ext cx="5655733" cy="2031325"/>
          </a:xfrm>
          <a:prstGeom prst="rect">
            <a:avLst/>
          </a:prstGeom>
        </p:spPr>
        <p:txBody>
          <a:bodyPr wrap="square">
            <a:spAutoFit/>
          </a:bodyPr>
          <a:lstStyle/>
          <a:p>
            <a:pPr marL="285750" indent="-285750">
              <a:buFont typeface="Arial" panose="020B0604020202020204" pitchFamily="34" charset="0"/>
              <a:buChar char="•"/>
            </a:pPr>
            <a:r>
              <a:rPr lang="en-US" dirty="0"/>
              <a:t>The benefits of employment and hard work are not distributed equitably.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Nationwide, a household headed by a white person with a high school diploma holds about twice as much wealth as a household headed by a Black person with a four-year college degree</a:t>
            </a:r>
          </a:p>
        </p:txBody>
      </p:sp>
      <p:sp>
        <p:nvSpPr>
          <p:cNvPr id="12" name="Rectangle 11">
            <a:extLst>
              <a:ext uri="{FF2B5EF4-FFF2-40B4-BE49-F238E27FC236}">
                <a16:creationId xmlns:a16="http://schemas.microsoft.com/office/drawing/2014/main" id="{A4EACF18-6BF2-D141-825B-4C1BB75ADC23}"/>
              </a:ext>
            </a:extLst>
          </p:cNvPr>
          <p:cNvSpPr/>
          <p:nvPr/>
        </p:nvSpPr>
        <p:spPr>
          <a:xfrm>
            <a:off x="5904089" y="1674674"/>
            <a:ext cx="6096000" cy="1754326"/>
          </a:xfrm>
          <a:prstGeom prst="rect">
            <a:avLst/>
          </a:prstGeom>
        </p:spPr>
        <p:txBody>
          <a:bodyPr>
            <a:spAutoFit/>
          </a:bodyPr>
          <a:lstStyle/>
          <a:p>
            <a:r>
              <a:rPr lang="en-US" dirty="0">
                <a:solidFill>
                  <a:schemeClr val="bg1"/>
                </a:solidFill>
                <a:highlight>
                  <a:srgbClr val="000080"/>
                </a:highlight>
              </a:rPr>
              <a:t>Why this is flawed:</a:t>
            </a:r>
          </a:p>
          <a:p>
            <a:endParaRPr lang="en-US" dirty="0">
              <a:solidFill>
                <a:schemeClr val="bg1"/>
              </a:solidFill>
            </a:endParaRPr>
          </a:p>
          <a:p>
            <a:pPr marL="285750" indent="-285750">
              <a:buFont typeface="Arial" panose="020B0604020202020204" pitchFamily="34" charset="0"/>
              <a:buChar char="•"/>
            </a:pPr>
            <a:r>
              <a:rPr lang="en-US" dirty="0"/>
              <a:t>WIOA is based on the perceived failings of </a:t>
            </a:r>
            <a:r>
              <a:rPr lang="en-US" i="1" dirty="0"/>
              <a:t>individuals </a:t>
            </a:r>
            <a:r>
              <a:rPr lang="en-US" dirty="0"/>
              <a:t>(such as not investing significantly enough in one’s own human capital through education) rather than being attributed to any systemic property</a:t>
            </a:r>
          </a:p>
        </p:txBody>
      </p:sp>
    </p:spTree>
    <p:extLst>
      <p:ext uri="{BB962C8B-B14F-4D97-AF65-F5344CB8AC3E}">
        <p14:creationId xmlns:p14="http://schemas.microsoft.com/office/powerpoint/2010/main" val="412695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284BC2-5D43-2D4C-BBBF-ADB76ACEB11A}"/>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21</a:t>
            </a:fld>
            <a:endParaRPr/>
          </a:p>
        </p:txBody>
      </p:sp>
      <p:sp>
        <p:nvSpPr>
          <p:cNvPr id="7" name="Rectangle 6">
            <a:extLst>
              <a:ext uri="{FF2B5EF4-FFF2-40B4-BE49-F238E27FC236}">
                <a16:creationId xmlns:a16="http://schemas.microsoft.com/office/drawing/2014/main" id="{7A74A720-E2AC-F144-8993-28271C45244A}"/>
              </a:ext>
            </a:extLst>
          </p:cNvPr>
          <p:cNvSpPr/>
          <p:nvPr/>
        </p:nvSpPr>
        <p:spPr>
          <a:xfrm>
            <a:off x="338667" y="1553674"/>
            <a:ext cx="5757333" cy="3693319"/>
          </a:xfrm>
          <a:prstGeom prst="rect">
            <a:avLst/>
          </a:prstGeom>
        </p:spPr>
        <p:txBody>
          <a:bodyPr wrap="square">
            <a:spAutoFit/>
          </a:bodyPr>
          <a:lstStyle/>
          <a:p>
            <a:pPr fontAlgn="base"/>
            <a:r>
              <a:rPr lang="en-US" dirty="0">
                <a:solidFill>
                  <a:schemeClr val="bg1"/>
                </a:solidFill>
                <a:highlight>
                  <a:srgbClr val="000080"/>
                </a:highlight>
              </a:rPr>
              <a:t>The Common Sense Logic</a:t>
            </a:r>
            <a:r>
              <a:rPr lang="en-US" dirty="0">
                <a:highlight>
                  <a:srgbClr val="000080"/>
                </a:highlight>
              </a:rPr>
              <a:t>:</a:t>
            </a:r>
          </a:p>
          <a:p>
            <a:pPr fontAlgn="base"/>
            <a:endParaRPr lang="en-US" dirty="0">
              <a:solidFill>
                <a:srgbClr val="000000"/>
              </a:solidFill>
            </a:endParaRPr>
          </a:p>
          <a:p>
            <a:pPr marL="285750" indent="-285750">
              <a:buFont typeface="Arial" panose="020B0604020202020204" pitchFamily="34" charset="0"/>
              <a:buChar char="•"/>
            </a:pPr>
            <a:r>
              <a:rPr lang="en-US" dirty="0"/>
              <a:t>“We estimate that the total </a:t>
            </a:r>
            <a:r>
              <a:rPr lang="en-US" b="1" i="1" dirty="0"/>
              <a:t>taxpayer burden</a:t>
            </a:r>
            <a:r>
              <a:rPr lang="en-US" dirty="0"/>
              <a:t> for each under-attached Opportunity Youth is $215,580. The total social burden is $596,640 per youth.… Across the 3.3 million such youth, </a:t>
            </a:r>
            <a:r>
              <a:rPr lang="en-US" b="1" i="1" dirty="0"/>
              <a:t>the total fiscal loss is $707 billion and the total social loss is $1.96 trillion</a:t>
            </a:r>
            <a:r>
              <a:rPr lang="en-US" dirty="0"/>
              <a:t>.</a:t>
            </a:r>
          </a:p>
          <a:p>
            <a:pPr fontAlgn="base"/>
            <a:endParaRPr lang="en-US" b="1" i="1" dirty="0">
              <a:solidFill>
                <a:srgbClr val="000000"/>
              </a:solidFill>
            </a:endParaRPr>
          </a:p>
          <a:p>
            <a:pPr marL="285750" indent="-285750" fontAlgn="base">
              <a:buFont typeface="Arial" panose="020B0604020202020204" pitchFamily="34" charset="0"/>
              <a:buChar char="•"/>
            </a:pPr>
            <a:r>
              <a:rPr lang="en-US" dirty="0"/>
              <a:t>“youth who are disconnected may </a:t>
            </a:r>
            <a:r>
              <a:rPr lang="en-US" b="1" dirty="0"/>
              <a:t>pose a financial burden </a:t>
            </a:r>
            <a:r>
              <a:rPr lang="en-US" dirty="0"/>
              <a:t>if they rely on cash and non-cash assistance programs, or if they become homeless”</a:t>
            </a:r>
            <a:endParaRPr lang="en-US" b="1" i="1" dirty="0">
              <a:solidFill>
                <a:srgbClr val="000000"/>
              </a:solidFill>
            </a:endParaRPr>
          </a:p>
          <a:p>
            <a:pPr fontAlgn="base"/>
            <a:endParaRPr lang="en-US" dirty="0">
              <a:solidFill>
                <a:srgbClr val="000000"/>
              </a:solidFill>
            </a:endParaRPr>
          </a:p>
        </p:txBody>
      </p:sp>
      <p:sp>
        <p:nvSpPr>
          <p:cNvPr id="2" name="Rectangle 1">
            <a:extLst>
              <a:ext uri="{FF2B5EF4-FFF2-40B4-BE49-F238E27FC236}">
                <a16:creationId xmlns:a16="http://schemas.microsoft.com/office/drawing/2014/main" id="{7FB4A48F-8C69-5544-9360-BA90729AD957}"/>
              </a:ext>
            </a:extLst>
          </p:cNvPr>
          <p:cNvSpPr/>
          <p:nvPr/>
        </p:nvSpPr>
        <p:spPr>
          <a:xfrm>
            <a:off x="6543741" y="1553674"/>
            <a:ext cx="5309592" cy="2862322"/>
          </a:xfrm>
          <a:prstGeom prst="rect">
            <a:avLst/>
          </a:prstGeom>
        </p:spPr>
        <p:txBody>
          <a:bodyPr wrap="square">
            <a:spAutoFit/>
          </a:bodyPr>
          <a:lstStyle/>
          <a:p>
            <a:r>
              <a:rPr lang="en-US" dirty="0">
                <a:solidFill>
                  <a:schemeClr val="bg1"/>
                </a:solidFill>
                <a:highlight>
                  <a:srgbClr val="000080"/>
                </a:highlight>
              </a:rPr>
              <a:t>Why this is flawed</a:t>
            </a:r>
            <a:endParaRPr lang="en-US" dirty="0"/>
          </a:p>
          <a:p>
            <a:endParaRPr lang="en-US" dirty="0"/>
          </a:p>
          <a:p>
            <a:pPr marL="285750" indent="-285750">
              <a:buFont typeface="Arial" panose="020B0604020202020204" pitchFamily="34" charset="0"/>
              <a:buChar char="•"/>
            </a:pPr>
            <a:r>
              <a:rPr lang="en-US" dirty="0"/>
              <a:t>It is ironic that businesses and policymakers express concerns about the taxpayer burden of the unemployed, yet they depend on tax cuts that </a:t>
            </a:r>
            <a:r>
              <a:rPr lang="en-US" b="1" dirty="0"/>
              <a:t>prohibit redistributive policy solutions </a:t>
            </a:r>
            <a:r>
              <a:rPr lang="en-US" dirty="0"/>
              <a:t>that could promote better educational, health, and financial opportunities that improve racial equity.</a:t>
            </a:r>
          </a:p>
          <a:p>
            <a:pPr marL="285750" indent="-285750">
              <a:buFont typeface="Arial" panose="020B0604020202020204" pitchFamily="34" charset="0"/>
              <a:buChar char="•"/>
            </a:pPr>
            <a:endParaRPr lang="en-US" dirty="0"/>
          </a:p>
        </p:txBody>
      </p:sp>
      <p:sp>
        <p:nvSpPr>
          <p:cNvPr id="12" name="Title 1">
            <a:extLst>
              <a:ext uri="{FF2B5EF4-FFF2-40B4-BE49-F238E27FC236}">
                <a16:creationId xmlns:a16="http://schemas.microsoft.com/office/drawing/2014/main" id="{2FF1826A-A634-4841-857A-8BB1D4CCB420}"/>
              </a:ext>
            </a:extLst>
          </p:cNvPr>
          <p:cNvSpPr txBox="1">
            <a:spLocks/>
          </p:cNvSpPr>
          <p:nvPr/>
        </p:nvSpPr>
        <p:spPr>
          <a:xfrm>
            <a:off x="338667" y="503012"/>
            <a:ext cx="8692444" cy="5685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Examples of “common sense” in workforce policy: Economic Burden</a:t>
            </a:r>
          </a:p>
        </p:txBody>
      </p:sp>
    </p:spTree>
    <p:extLst>
      <p:ext uri="{BB962C8B-B14F-4D97-AF65-F5344CB8AC3E}">
        <p14:creationId xmlns:p14="http://schemas.microsoft.com/office/powerpoint/2010/main" val="121513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C7A979-500D-514F-B99A-2814AF4A8E9C}"/>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22</a:t>
            </a:fld>
            <a:endParaRPr/>
          </a:p>
        </p:txBody>
      </p:sp>
      <p:sp>
        <p:nvSpPr>
          <p:cNvPr id="5" name="Rectangle 4">
            <a:extLst>
              <a:ext uri="{FF2B5EF4-FFF2-40B4-BE49-F238E27FC236}">
                <a16:creationId xmlns:a16="http://schemas.microsoft.com/office/drawing/2014/main" id="{366CFB68-5DCF-5747-8833-B8669218DF92}"/>
              </a:ext>
            </a:extLst>
          </p:cNvPr>
          <p:cNvSpPr/>
          <p:nvPr/>
        </p:nvSpPr>
        <p:spPr>
          <a:xfrm>
            <a:off x="6502399" y="1614330"/>
            <a:ext cx="5107163" cy="5078313"/>
          </a:xfrm>
          <a:prstGeom prst="rect">
            <a:avLst/>
          </a:prstGeom>
        </p:spPr>
        <p:txBody>
          <a:bodyPr wrap="square">
            <a:spAutoFit/>
          </a:bodyPr>
          <a:lstStyle/>
          <a:p>
            <a:r>
              <a:rPr lang="en-US" dirty="0">
                <a:solidFill>
                  <a:schemeClr val="bg1"/>
                </a:solidFill>
                <a:highlight>
                  <a:srgbClr val="000080"/>
                </a:highlight>
              </a:rPr>
              <a:t>Why this is flawed</a:t>
            </a:r>
            <a:endParaRPr lang="en-US" dirty="0"/>
          </a:p>
          <a:p>
            <a:endParaRPr lang="en-US" dirty="0"/>
          </a:p>
          <a:p>
            <a:r>
              <a:rPr lang="en-US" dirty="0"/>
              <a:t>The skills gap narrative is driven by employers in the low-wage job market, a market where Black workers are overrepresented</a:t>
            </a:r>
          </a:p>
          <a:p>
            <a:endParaRPr lang="en-US" dirty="0"/>
          </a:p>
          <a:p>
            <a:r>
              <a:rPr lang="en-US" dirty="0"/>
              <a:t>The skills gap discourse is used to justify the maintenance of poor labor conditions, particularly among Black workers</a:t>
            </a:r>
          </a:p>
          <a:p>
            <a:endParaRPr lang="en-US" dirty="0"/>
          </a:p>
          <a:p>
            <a:r>
              <a:rPr lang="en-US" dirty="0"/>
              <a:t>There is hypocrisy in expressing concern about the lack of skilled workers while employer-lobbyists/legislators simultaneously pass policies that keep taxes so low in states with larger shares of Black workers that </a:t>
            </a:r>
            <a:r>
              <a:rPr lang="en-US" b="1" dirty="0"/>
              <a:t>public K-12 and higher education programs remain underfunded</a:t>
            </a:r>
          </a:p>
          <a:p>
            <a:endParaRPr lang="en-US" dirty="0"/>
          </a:p>
        </p:txBody>
      </p:sp>
      <p:sp>
        <p:nvSpPr>
          <p:cNvPr id="6" name="Title 1">
            <a:extLst>
              <a:ext uri="{FF2B5EF4-FFF2-40B4-BE49-F238E27FC236}">
                <a16:creationId xmlns:a16="http://schemas.microsoft.com/office/drawing/2014/main" id="{3B9ADBD6-ECA2-F541-B036-0CFAEBAD1338}"/>
              </a:ext>
            </a:extLst>
          </p:cNvPr>
          <p:cNvSpPr txBox="1">
            <a:spLocks/>
          </p:cNvSpPr>
          <p:nvPr/>
        </p:nvSpPr>
        <p:spPr>
          <a:xfrm>
            <a:off x="338667" y="503012"/>
            <a:ext cx="8974666" cy="5685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Examples of “common sense” in workforce policy: The Skills Gap</a:t>
            </a:r>
          </a:p>
        </p:txBody>
      </p:sp>
      <p:sp>
        <p:nvSpPr>
          <p:cNvPr id="7" name="Rectangle 6">
            <a:extLst>
              <a:ext uri="{FF2B5EF4-FFF2-40B4-BE49-F238E27FC236}">
                <a16:creationId xmlns:a16="http://schemas.microsoft.com/office/drawing/2014/main" id="{7AB12CC0-24C6-8D4E-89C0-F720EB13D99C}"/>
              </a:ext>
            </a:extLst>
          </p:cNvPr>
          <p:cNvSpPr/>
          <p:nvPr/>
        </p:nvSpPr>
        <p:spPr>
          <a:xfrm>
            <a:off x="338667" y="1614330"/>
            <a:ext cx="4858807" cy="2031325"/>
          </a:xfrm>
          <a:prstGeom prst="rect">
            <a:avLst/>
          </a:prstGeom>
        </p:spPr>
        <p:txBody>
          <a:bodyPr wrap="square">
            <a:spAutoFit/>
          </a:bodyPr>
          <a:lstStyle/>
          <a:p>
            <a:r>
              <a:rPr lang="en-US" dirty="0">
                <a:solidFill>
                  <a:schemeClr val="bg1"/>
                </a:solidFill>
                <a:highlight>
                  <a:srgbClr val="000080"/>
                </a:highlight>
              </a:rPr>
              <a:t>The Common Sense Logic</a:t>
            </a:r>
            <a:r>
              <a:rPr lang="en-US" dirty="0">
                <a:highlight>
                  <a:srgbClr val="000080"/>
                </a:highlight>
              </a:rPr>
              <a:t>:</a:t>
            </a:r>
          </a:p>
          <a:p>
            <a:endParaRPr lang="en-US" dirty="0"/>
          </a:p>
          <a:p>
            <a:r>
              <a:rPr lang="en-US" dirty="0"/>
              <a:t>The skills gap is understood as the primary culprit preventing America’s employers from finding talented workers and keeping Black workers from finding meaningful, living wage employment</a:t>
            </a:r>
          </a:p>
        </p:txBody>
      </p:sp>
    </p:spTree>
    <p:extLst>
      <p:ext uri="{BB962C8B-B14F-4D97-AF65-F5344CB8AC3E}">
        <p14:creationId xmlns:p14="http://schemas.microsoft.com/office/powerpoint/2010/main" val="369057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2700C-0510-814B-9CA6-4073664B887F}"/>
              </a:ext>
            </a:extLst>
          </p:cNvPr>
          <p:cNvSpPr txBox="1"/>
          <p:nvPr/>
        </p:nvSpPr>
        <p:spPr>
          <a:xfrm>
            <a:off x="2065683" y="2673627"/>
            <a:ext cx="8060634"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Confronting the Flaws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FFFF"/>
                </a:solidFill>
                <a:latin typeface="Calibri" panose="020F0502020204030204" pitchFamily="34" charset="0"/>
                <a:cs typeface="Calibri" panose="020F0502020204030204" pitchFamily="34" charset="0"/>
              </a:rPr>
              <a:t>Applying these foundations to the Joint Center’s policy recommendations</a:t>
            </a:r>
            <a:endPar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638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D142-E3EA-594D-9930-C31FAA484D18}"/>
              </a:ext>
            </a:extLst>
          </p:cNvPr>
          <p:cNvSpPr>
            <a:spLocks noGrp="1"/>
          </p:cNvSpPr>
          <p:nvPr>
            <p:ph type="title"/>
          </p:nvPr>
        </p:nvSpPr>
        <p:spPr/>
        <p:txBody>
          <a:bodyPr/>
          <a:lstStyle/>
          <a:p>
            <a:r>
              <a:rPr lang="en-US" dirty="0"/>
              <a:t>WIOA and Black workers</a:t>
            </a:r>
          </a:p>
        </p:txBody>
      </p:sp>
      <p:sp>
        <p:nvSpPr>
          <p:cNvPr id="3" name="Slide Number Placeholder 2">
            <a:extLst>
              <a:ext uri="{FF2B5EF4-FFF2-40B4-BE49-F238E27FC236}">
                <a16:creationId xmlns:a16="http://schemas.microsoft.com/office/drawing/2014/main" id="{DD63BA17-362D-2C45-A2D8-376D55D2EB6D}"/>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24</a:t>
            </a:fld>
            <a:endParaRPr/>
          </a:p>
        </p:txBody>
      </p:sp>
      <p:sp>
        <p:nvSpPr>
          <p:cNvPr id="4" name="Rectangle 3">
            <a:extLst>
              <a:ext uri="{FF2B5EF4-FFF2-40B4-BE49-F238E27FC236}">
                <a16:creationId xmlns:a16="http://schemas.microsoft.com/office/drawing/2014/main" id="{661061B9-081D-F84B-BA1D-8AF242E81FEB}"/>
              </a:ext>
            </a:extLst>
          </p:cNvPr>
          <p:cNvSpPr/>
          <p:nvPr/>
        </p:nvSpPr>
        <p:spPr>
          <a:xfrm>
            <a:off x="914400" y="2379785"/>
            <a:ext cx="8522898" cy="1754326"/>
          </a:xfrm>
          <a:prstGeom prst="rect">
            <a:avLst/>
          </a:prstGeom>
        </p:spPr>
        <p:txBody>
          <a:bodyPr wrap="square">
            <a:spAutoFit/>
          </a:bodyPr>
          <a:lstStyle/>
          <a:p>
            <a:pPr marL="285750" indent="-285750">
              <a:buFont typeface="Arial" panose="020B0604020202020204" pitchFamily="34" charset="0"/>
              <a:buChar char="•"/>
            </a:pPr>
            <a:r>
              <a:rPr lang="en-US" dirty="0"/>
              <a:t>Black workers are disproportionately represented among those using WIOA services.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than one in three (35 percent) workers who completed WIOA-funded services between April 2019 and March 2020 was Black, despite making up just 12.6 percent of the country's labor force.9</a:t>
            </a:r>
          </a:p>
        </p:txBody>
      </p:sp>
    </p:spTree>
    <p:extLst>
      <p:ext uri="{BB962C8B-B14F-4D97-AF65-F5344CB8AC3E}">
        <p14:creationId xmlns:p14="http://schemas.microsoft.com/office/powerpoint/2010/main" val="239034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994CBD4-66DB-CB4B-ADF8-F5BB5F68FAB6}"/>
              </a:ext>
            </a:extLst>
          </p:cNvPr>
          <p:cNvPicPr>
            <a:picLocks noChangeAspect="1"/>
          </p:cNvPicPr>
          <p:nvPr/>
        </p:nvPicPr>
        <p:blipFill rotWithShape="1">
          <a:blip r:embed="rId2"/>
          <a:srcRect r="858" b="-1"/>
          <a:stretch/>
        </p:blipFill>
        <p:spPr>
          <a:xfrm>
            <a:off x="457200" y="457200"/>
            <a:ext cx="11277600" cy="5943600"/>
          </a:xfrm>
          <a:prstGeom prst="rect">
            <a:avLst/>
          </a:prstGeom>
        </p:spPr>
      </p:pic>
    </p:spTree>
    <p:extLst>
      <p:ext uri="{BB962C8B-B14F-4D97-AF65-F5344CB8AC3E}">
        <p14:creationId xmlns:p14="http://schemas.microsoft.com/office/powerpoint/2010/main" val="332051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043E-57CA-184D-BEA1-A9E98FA695C3}"/>
              </a:ext>
            </a:extLst>
          </p:cNvPr>
          <p:cNvSpPr>
            <a:spLocks noGrp="1"/>
          </p:cNvSpPr>
          <p:nvPr>
            <p:ph type="title"/>
          </p:nvPr>
        </p:nvSpPr>
        <p:spPr/>
        <p:txBody>
          <a:bodyPr/>
          <a:lstStyle/>
          <a:p>
            <a:r>
              <a:rPr lang="en-US" dirty="0"/>
              <a:t>WIOA and Black workers</a:t>
            </a:r>
          </a:p>
        </p:txBody>
      </p:sp>
      <p:sp>
        <p:nvSpPr>
          <p:cNvPr id="3" name="Slide Number Placeholder 2">
            <a:extLst>
              <a:ext uri="{FF2B5EF4-FFF2-40B4-BE49-F238E27FC236}">
                <a16:creationId xmlns:a16="http://schemas.microsoft.com/office/drawing/2014/main" id="{4D948E09-AEE1-A342-9B45-E37AB9B6B51C}"/>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26</a:t>
            </a:fld>
            <a:endParaRPr/>
          </a:p>
        </p:txBody>
      </p:sp>
      <p:sp>
        <p:nvSpPr>
          <p:cNvPr id="5" name="Rectangle 4">
            <a:extLst>
              <a:ext uri="{FF2B5EF4-FFF2-40B4-BE49-F238E27FC236}">
                <a16:creationId xmlns:a16="http://schemas.microsoft.com/office/drawing/2014/main" id="{44A54D70-D41C-9B49-8F98-425F86E6F210}"/>
              </a:ext>
            </a:extLst>
          </p:cNvPr>
          <p:cNvSpPr/>
          <p:nvPr/>
        </p:nvSpPr>
        <p:spPr>
          <a:xfrm>
            <a:off x="1691956" y="2734694"/>
            <a:ext cx="8808088" cy="923330"/>
          </a:xfrm>
          <a:prstGeom prst="rect">
            <a:avLst/>
          </a:prstGeom>
        </p:spPr>
        <p:txBody>
          <a:bodyPr wrap="square">
            <a:spAutoFit/>
          </a:bodyPr>
          <a:lstStyle/>
          <a:p>
            <a:pPr algn="ctr"/>
            <a:r>
              <a:rPr lang="en-US" dirty="0"/>
              <a:t>WIOA's individualistic and race-neutral orientation dismisses racism in the labor market and in the workplace, which weakens the ability of training providers to advance equity through workforce development.</a:t>
            </a:r>
          </a:p>
        </p:txBody>
      </p:sp>
    </p:spTree>
    <p:extLst>
      <p:ext uri="{BB962C8B-B14F-4D97-AF65-F5344CB8AC3E}">
        <p14:creationId xmlns:p14="http://schemas.microsoft.com/office/powerpoint/2010/main" val="387371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02E4267C-A157-C64E-AF98-A3E4618BA9E6}"/>
              </a:ext>
            </a:extLst>
          </p:cNvPr>
          <p:cNvPicPr>
            <a:picLocks noChangeAspect="1"/>
          </p:cNvPicPr>
          <p:nvPr/>
        </p:nvPicPr>
        <p:blipFill>
          <a:blip r:embed="rId2"/>
          <a:stretch>
            <a:fillRect/>
          </a:stretch>
        </p:blipFill>
        <p:spPr>
          <a:xfrm>
            <a:off x="1709577" y="457200"/>
            <a:ext cx="8772845" cy="5943600"/>
          </a:xfrm>
          <a:prstGeom prst="rect">
            <a:avLst/>
          </a:prstGeom>
        </p:spPr>
      </p:pic>
    </p:spTree>
    <p:extLst>
      <p:ext uri="{BB962C8B-B14F-4D97-AF65-F5344CB8AC3E}">
        <p14:creationId xmlns:p14="http://schemas.microsoft.com/office/powerpoint/2010/main" val="172282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F5840D9-19C2-CC40-8416-D69782352804}"/>
              </a:ext>
            </a:extLst>
          </p:cNvPr>
          <p:cNvPicPr>
            <a:picLocks noChangeAspect="1"/>
          </p:cNvPicPr>
          <p:nvPr/>
        </p:nvPicPr>
        <p:blipFill>
          <a:blip r:embed="rId2"/>
          <a:stretch>
            <a:fillRect/>
          </a:stretch>
        </p:blipFill>
        <p:spPr>
          <a:xfrm>
            <a:off x="1341120" y="457200"/>
            <a:ext cx="9509759" cy="5943600"/>
          </a:xfrm>
          <a:prstGeom prst="rect">
            <a:avLst/>
          </a:prstGeom>
        </p:spPr>
      </p:pic>
    </p:spTree>
    <p:extLst>
      <p:ext uri="{BB962C8B-B14F-4D97-AF65-F5344CB8AC3E}">
        <p14:creationId xmlns:p14="http://schemas.microsoft.com/office/powerpoint/2010/main" val="3399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405D-1B03-BD4C-83AD-06C6F14DDE02}"/>
              </a:ext>
            </a:extLst>
          </p:cNvPr>
          <p:cNvSpPr>
            <a:spLocks noGrp="1"/>
          </p:cNvSpPr>
          <p:nvPr>
            <p:ph type="title"/>
          </p:nvPr>
        </p:nvSpPr>
        <p:spPr/>
        <p:txBody>
          <a:bodyPr/>
          <a:lstStyle/>
          <a:p>
            <a:r>
              <a:rPr lang="en-US" dirty="0"/>
              <a:t>5 Principles</a:t>
            </a:r>
          </a:p>
        </p:txBody>
      </p:sp>
      <p:sp>
        <p:nvSpPr>
          <p:cNvPr id="3" name="Slide Number Placeholder 2">
            <a:extLst>
              <a:ext uri="{FF2B5EF4-FFF2-40B4-BE49-F238E27FC236}">
                <a16:creationId xmlns:a16="http://schemas.microsoft.com/office/drawing/2014/main" id="{859863E2-7689-4F48-8A85-ECEF576573CE}"/>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29</a:t>
            </a:fld>
            <a:endParaRPr/>
          </a:p>
        </p:txBody>
      </p:sp>
      <p:sp>
        <p:nvSpPr>
          <p:cNvPr id="4" name="Rectangle 3">
            <a:extLst>
              <a:ext uri="{FF2B5EF4-FFF2-40B4-BE49-F238E27FC236}">
                <a16:creationId xmlns:a16="http://schemas.microsoft.com/office/drawing/2014/main" id="{F790426D-B3F7-0E47-870C-C020DA3F51B8}"/>
              </a:ext>
            </a:extLst>
          </p:cNvPr>
          <p:cNvSpPr/>
          <p:nvPr/>
        </p:nvSpPr>
        <p:spPr>
          <a:xfrm>
            <a:off x="905254" y="1618277"/>
            <a:ext cx="5392029" cy="4524315"/>
          </a:xfrm>
          <a:prstGeom prst="rect">
            <a:avLst/>
          </a:prstGeom>
        </p:spPr>
        <p:txBody>
          <a:bodyPr wrap="square">
            <a:spAutoFit/>
          </a:bodyPr>
          <a:lstStyle/>
          <a:p>
            <a:pPr>
              <a:buFont typeface="+mj-lt"/>
              <a:buAutoNum type="arabicPeriod"/>
            </a:pPr>
            <a:r>
              <a:rPr lang="en-US" b="0" i="0" dirty="0">
                <a:solidFill>
                  <a:srgbClr val="0A0A0A"/>
                </a:solidFill>
                <a:effectLst/>
                <a:latin typeface="Montserrat" pitchFamily="2" charset="77"/>
              </a:rPr>
              <a:t>WIOA guardrails must be put in place to protect Black workers from occupational segregation.</a:t>
            </a:r>
          </a:p>
          <a:p>
            <a:pPr>
              <a:buFont typeface="+mj-lt"/>
              <a:buAutoNum type="arabicPeriod"/>
            </a:pPr>
            <a:endParaRPr lang="en-US" b="0" i="0" dirty="0">
              <a:solidFill>
                <a:srgbClr val="0A0A0A"/>
              </a:solidFill>
              <a:effectLst/>
              <a:latin typeface="Montserrat" pitchFamily="2" charset="77"/>
            </a:endParaRPr>
          </a:p>
          <a:p>
            <a:pPr>
              <a:buFont typeface="+mj-lt"/>
              <a:buAutoNum type="arabicPeriod"/>
            </a:pPr>
            <a:r>
              <a:rPr lang="en-US" b="0" i="0" dirty="0">
                <a:solidFill>
                  <a:srgbClr val="0A0A0A"/>
                </a:solidFill>
                <a:effectLst/>
                <a:latin typeface="Montserrat" pitchFamily="2" charset="77"/>
              </a:rPr>
              <a:t>WIOA must explicitly acknowledge discrimination in hiring and in the workplace.</a:t>
            </a:r>
          </a:p>
          <a:p>
            <a:pPr>
              <a:buFont typeface="+mj-lt"/>
              <a:buAutoNum type="arabicPeriod"/>
            </a:pPr>
            <a:endParaRPr lang="en-US" b="0" i="0" dirty="0">
              <a:solidFill>
                <a:srgbClr val="0A0A0A"/>
              </a:solidFill>
              <a:effectLst/>
              <a:latin typeface="Montserrat" pitchFamily="2" charset="77"/>
            </a:endParaRPr>
          </a:p>
          <a:p>
            <a:pPr>
              <a:buFont typeface="+mj-lt"/>
              <a:buAutoNum type="arabicPeriod"/>
            </a:pPr>
            <a:r>
              <a:rPr lang="en-US" b="0" i="0" dirty="0">
                <a:solidFill>
                  <a:srgbClr val="0A0A0A"/>
                </a:solidFill>
                <a:effectLst/>
                <a:latin typeface="Montserrat" pitchFamily="2" charset="77"/>
              </a:rPr>
              <a:t>WIOA must compensate Black workers shouldering the opportunity costs of training.</a:t>
            </a:r>
          </a:p>
          <a:p>
            <a:pPr>
              <a:buFont typeface="+mj-lt"/>
              <a:buAutoNum type="arabicPeriod"/>
            </a:pPr>
            <a:endParaRPr lang="en-US" b="0" i="0" dirty="0">
              <a:solidFill>
                <a:srgbClr val="0A0A0A"/>
              </a:solidFill>
              <a:effectLst/>
              <a:latin typeface="Montserrat" pitchFamily="2" charset="77"/>
            </a:endParaRPr>
          </a:p>
          <a:p>
            <a:pPr>
              <a:buFont typeface="+mj-lt"/>
              <a:buAutoNum type="arabicPeriod"/>
            </a:pPr>
            <a:r>
              <a:rPr lang="en-US" b="0" i="0" dirty="0">
                <a:solidFill>
                  <a:srgbClr val="0A0A0A"/>
                </a:solidFill>
                <a:effectLst/>
                <a:latin typeface="Montserrat" pitchFamily="2" charset="77"/>
              </a:rPr>
              <a:t>WIOA must invest in data systems that track program-level outcomes for Black workers.</a:t>
            </a:r>
          </a:p>
          <a:p>
            <a:pPr>
              <a:buFont typeface="+mj-lt"/>
              <a:buAutoNum type="arabicPeriod"/>
            </a:pPr>
            <a:endParaRPr lang="en-US" b="0" i="0" dirty="0">
              <a:solidFill>
                <a:srgbClr val="0A0A0A"/>
              </a:solidFill>
              <a:effectLst/>
              <a:latin typeface="Montserrat" pitchFamily="2" charset="77"/>
            </a:endParaRPr>
          </a:p>
          <a:p>
            <a:pPr>
              <a:buFont typeface="+mj-lt"/>
              <a:buAutoNum type="arabicPeriod"/>
            </a:pPr>
            <a:r>
              <a:rPr lang="en-US" b="0" i="0" dirty="0">
                <a:solidFill>
                  <a:srgbClr val="0A0A0A"/>
                </a:solidFill>
                <a:effectLst/>
                <a:latin typeface="Montserrat" pitchFamily="2" charset="77"/>
              </a:rPr>
              <a:t>Black job seekers must share power with workforce system decision-makers.</a:t>
            </a:r>
          </a:p>
        </p:txBody>
      </p:sp>
      <p:pic>
        <p:nvPicPr>
          <p:cNvPr id="5" name="Picture 4">
            <a:extLst>
              <a:ext uri="{FF2B5EF4-FFF2-40B4-BE49-F238E27FC236}">
                <a16:creationId xmlns:a16="http://schemas.microsoft.com/office/drawing/2014/main" id="{CF947987-FDE3-2D4A-9C87-E358CF3B0884}"/>
              </a:ext>
            </a:extLst>
          </p:cNvPr>
          <p:cNvPicPr>
            <a:picLocks noChangeAspect="1"/>
          </p:cNvPicPr>
          <p:nvPr/>
        </p:nvPicPr>
        <p:blipFill>
          <a:blip r:embed="rId2"/>
          <a:stretch>
            <a:fillRect/>
          </a:stretch>
        </p:blipFill>
        <p:spPr>
          <a:xfrm>
            <a:off x="6384546" y="1308684"/>
            <a:ext cx="4902200" cy="5143500"/>
          </a:xfrm>
          <a:prstGeom prst="rect">
            <a:avLst/>
          </a:prstGeom>
        </p:spPr>
      </p:pic>
    </p:spTree>
    <p:extLst>
      <p:ext uri="{BB962C8B-B14F-4D97-AF65-F5344CB8AC3E}">
        <p14:creationId xmlns:p14="http://schemas.microsoft.com/office/powerpoint/2010/main" val="249730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p:nvPr/>
        </p:nvSpPr>
        <p:spPr>
          <a:xfrm>
            <a:off x="-1" y="907853"/>
            <a:ext cx="7152397" cy="953276"/>
          </a:xfrm>
          <a:prstGeom prst="rect">
            <a:avLst/>
          </a:prstGeom>
          <a:solidFill>
            <a:srgbClr val="003B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4" name="Google Shape;64;p3"/>
          <p:cNvGrpSpPr/>
          <p:nvPr/>
        </p:nvGrpSpPr>
        <p:grpSpPr>
          <a:xfrm>
            <a:off x="6032719" y="422754"/>
            <a:ext cx="1920655" cy="1923475"/>
            <a:chOff x="6032719" y="422754"/>
            <a:chExt cx="1920655" cy="1923475"/>
          </a:xfrm>
        </p:grpSpPr>
        <p:sp>
          <p:nvSpPr>
            <p:cNvPr id="65" name="Google Shape;65;p3"/>
            <p:cNvSpPr/>
            <p:nvPr/>
          </p:nvSpPr>
          <p:spPr>
            <a:xfrm>
              <a:off x="6032719" y="422754"/>
              <a:ext cx="1920655" cy="192347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3"/>
            <p:cNvSpPr/>
            <p:nvPr/>
          </p:nvSpPr>
          <p:spPr>
            <a:xfrm>
              <a:off x="6204760" y="594795"/>
              <a:ext cx="1576573" cy="157939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 name="Google Shape;67;p3"/>
          <p:cNvSpPr txBox="1"/>
          <p:nvPr/>
        </p:nvSpPr>
        <p:spPr>
          <a:xfrm>
            <a:off x="123650" y="1111126"/>
            <a:ext cx="5909069"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600" b="1" i="0" u="none" strike="noStrike" cap="none" dirty="0">
                <a:solidFill>
                  <a:schemeClr val="lt1"/>
                </a:solidFill>
                <a:latin typeface="Arial"/>
                <a:ea typeface="Arial"/>
                <a:cs typeface="Arial"/>
                <a:sym typeface="Arial"/>
              </a:rPr>
              <a:t>Workforce Policy</a:t>
            </a:r>
            <a:endParaRPr sz="400" b="0" i="0" u="none" strike="noStrike" cap="none" dirty="0">
              <a:solidFill>
                <a:srgbClr val="000000"/>
              </a:solidFill>
              <a:latin typeface="Arial"/>
              <a:ea typeface="Arial"/>
              <a:cs typeface="Arial"/>
              <a:sym typeface="Arial"/>
            </a:endParaRPr>
          </a:p>
        </p:txBody>
      </p:sp>
      <p:pic>
        <p:nvPicPr>
          <p:cNvPr id="68" name="Google Shape;68;p3" descr="Image result for joint center for political and economic studies"/>
          <p:cNvPicPr preferRelativeResize="0"/>
          <p:nvPr/>
        </p:nvPicPr>
        <p:blipFill rotWithShape="1">
          <a:blip r:embed="rId3">
            <a:alphaModFix/>
          </a:blip>
          <a:srcRect/>
          <a:stretch/>
        </p:blipFill>
        <p:spPr>
          <a:xfrm>
            <a:off x="6538006" y="1027162"/>
            <a:ext cx="910080" cy="660331"/>
          </a:xfrm>
          <a:prstGeom prst="rect">
            <a:avLst/>
          </a:prstGeom>
          <a:solidFill>
            <a:srgbClr val="002060"/>
          </a:solidFill>
          <a:ln>
            <a:noFill/>
          </a:ln>
        </p:spPr>
      </p:pic>
      <p:sp>
        <p:nvSpPr>
          <p:cNvPr id="69" name="Google Shape;69;p3"/>
          <p:cNvSpPr/>
          <p:nvPr/>
        </p:nvSpPr>
        <p:spPr>
          <a:xfrm>
            <a:off x="790500" y="2831328"/>
            <a:ext cx="10611000" cy="36075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The Joint Center’s </a:t>
            </a:r>
            <a:r>
              <a:rPr lang="en-US" sz="1800" b="1" u="sng" dirty="0">
                <a:solidFill>
                  <a:schemeClr val="dk1"/>
                </a:solidFill>
                <a:latin typeface="Arial"/>
                <a:ea typeface="Arial"/>
                <a:cs typeface="Arial"/>
                <a:sym typeface="Arial"/>
              </a:rPr>
              <a:t>workforce policy program </a:t>
            </a:r>
            <a:r>
              <a:rPr lang="en-US" sz="1800" dirty="0">
                <a:solidFill>
                  <a:schemeClr val="dk1"/>
                </a:solidFill>
                <a:latin typeface="Arial"/>
                <a:ea typeface="Arial"/>
                <a:cs typeface="Arial"/>
                <a:sym typeface="Arial"/>
              </a:rPr>
              <a:t>centers Black workers in policy debates concerning the </a:t>
            </a:r>
            <a:r>
              <a:rPr lang="en-US" sz="1800" b="1" dirty="0">
                <a:solidFill>
                  <a:schemeClr val="accent4"/>
                </a:solidFill>
                <a:latin typeface="Arial"/>
                <a:ea typeface="Arial"/>
                <a:cs typeface="Arial"/>
                <a:sym typeface="Arial"/>
              </a:rPr>
              <a:t>future of work</a:t>
            </a:r>
            <a:r>
              <a:rPr lang="en-US" sz="1800" dirty="0">
                <a:solidFill>
                  <a:schemeClr val="dk1"/>
                </a:solidFill>
                <a:latin typeface="Arial"/>
                <a:ea typeface="Arial"/>
                <a:cs typeface="Arial"/>
                <a:sym typeface="Arial"/>
              </a:rPr>
              <a:t>, </a:t>
            </a:r>
            <a:r>
              <a:rPr lang="en-US" sz="1800" b="1" dirty="0">
                <a:solidFill>
                  <a:schemeClr val="accent4"/>
                </a:solidFill>
                <a:latin typeface="Arial"/>
                <a:ea typeface="Arial"/>
                <a:cs typeface="Arial"/>
                <a:sym typeface="Arial"/>
              </a:rPr>
              <a:t>workforce</a:t>
            </a:r>
            <a:r>
              <a:rPr lang="en-US" sz="1800" b="1" dirty="0">
                <a:solidFill>
                  <a:schemeClr val="dk1"/>
                </a:solidFill>
                <a:latin typeface="Arial"/>
                <a:ea typeface="Arial"/>
                <a:cs typeface="Arial"/>
                <a:sym typeface="Arial"/>
              </a:rPr>
              <a:t> </a:t>
            </a:r>
            <a:r>
              <a:rPr lang="en-US" sz="1800" b="1" dirty="0">
                <a:solidFill>
                  <a:schemeClr val="accent4"/>
                </a:solidFill>
                <a:latin typeface="Arial"/>
                <a:ea typeface="Arial"/>
                <a:cs typeface="Arial"/>
                <a:sym typeface="Arial"/>
              </a:rPr>
              <a:t>development</a:t>
            </a:r>
            <a:r>
              <a:rPr lang="en-US" sz="1800" dirty="0">
                <a:solidFill>
                  <a:schemeClr val="dk1"/>
                </a:solidFill>
                <a:latin typeface="Arial"/>
                <a:ea typeface="Arial"/>
                <a:cs typeface="Arial"/>
                <a:sym typeface="Arial"/>
              </a:rPr>
              <a:t>, and </a:t>
            </a:r>
            <a:r>
              <a:rPr lang="en-US" sz="1800" b="1" dirty="0">
                <a:solidFill>
                  <a:schemeClr val="accent4"/>
                </a:solidFill>
                <a:latin typeface="Arial"/>
                <a:ea typeface="Arial"/>
                <a:cs typeface="Arial"/>
                <a:sym typeface="Arial"/>
              </a:rPr>
              <a:t>access to good jobs</a:t>
            </a:r>
            <a:r>
              <a:rPr lang="en-US" sz="1800" dirty="0">
                <a:solidFill>
                  <a:schemeClr val="dk1"/>
                </a:solidFill>
                <a:latin typeface="Arial"/>
                <a:ea typeface="Arial"/>
                <a:cs typeface="Arial"/>
                <a:sym typeface="Arial"/>
              </a:rPr>
              <a:t>. </a:t>
            </a:r>
            <a:endParaRPr lang="en-US" sz="2000" b="0" i="0" u="none" strike="noStrike" cap="none" dirty="0">
              <a:solidFill>
                <a:srgbClr val="0A0A0A"/>
              </a:solidFill>
              <a:latin typeface="Arial"/>
              <a:ea typeface="Arial"/>
              <a:cs typeface="Arial"/>
              <a:sym typeface="Arial"/>
            </a:endParaRPr>
          </a:p>
          <a:p>
            <a:pPr marL="0" marR="0" lvl="0" indent="0" algn="ctr" rtl="0">
              <a:lnSpc>
                <a:spcPct val="115000"/>
              </a:lnSpc>
              <a:spcBef>
                <a:spcPts val="0"/>
              </a:spcBef>
              <a:spcAft>
                <a:spcPts val="0"/>
              </a:spcAft>
              <a:buClr>
                <a:srgbClr val="0A0A0A"/>
              </a:buClr>
              <a:buSzPts val="2000"/>
              <a:buFont typeface="Arial"/>
              <a:buNone/>
            </a:pPr>
            <a:endParaRPr lang="en-US" sz="2000" b="0" i="0" u="none" strike="noStrike" cap="none" dirty="0">
              <a:solidFill>
                <a:srgbClr val="0A0A0A"/>
              </a:solidFill>
              <a:latin typeface="Arial"/>
              <a:ea typeface="Arial"/>
              <a:cs typeface="Arial"/>
              <a:sym typeface="Arial"/>
            </a:endParaRPr>
          </a:p>
          <a:p>
            <a:pPr marL="0" marR="0" lvl="0" indent="0" algn="ctr" rtl="0">
              <a:lnSpc>
                <a:spcPct val="115000"/>
              </a:lnSpc>
              <a:spcBef>
                <a:spcPts val="0"/>
              </a:spcBef>
              <a:spcAft>
                <a:spcPts val="0"/>
              </a:spcAft>
              <a:buClr>
                <a:srgbClr val="0A0A0A"/>
              </a:buClr>
              <a:buSzPts val="2000"/>
              <a:buFont typeface="Arial"/>
              <a:buNone/>
            </a:pPr>
            <a:br>
              <a:rPr lang="en-US" sz="2000" b="0" i="0" u="none" strike="noStrike" cap="none" dirty="0">
                <a:solidFill>
                  <a:srgbClr val="0A0A0A"/>
                </a:solidFill>
                <a:latin typeface="Arial"/>
                <a:ea typeface="Arial"/>
                <a:cs typeface="Arial"/>
                <a:sym typeface="Arial"/>
              </a:rPr>
            </a:br>
            <a:r>
              <a:rPr lang="en-US" sz="2000" b="0" i="0" u="none" strike="noStrike" cap="none" dirty="0">
                <a:solidFill>
                  <a:srgbClr val="0A0A0A"/>
                </a:solidFill>
                <a:latin typeface="Arial"/>
                <a:ea typeface="Arial"/>
                <a:cs typeface="Arial"/>
                <a:sym typeface="Arial"/>
              </a:rPr>
              <a:t>The workforce policy program is about </a:t>
            </a:r>
          </a:p>
          <a:p>
            <a:pPr marL="0" marR="0" lvl="0" indent="0" algn="ctr" rtl="0">
              <a:lnSpc>
                <a:spcPct val="115000"/>
              </a:lnSpc>
              <a:spcBef>
                <a:spcPts val="0"/>
              </a:spcBef>
              <a:spcAft>
                <a:spcPts val="0"/>
              </a:spcAft>
              <a:buClr>
                <a:srgbClr val="0A0A0A"/>
              </a:buClr>
              <a:buSzPts val="2000"/>
              <a:buFont typeface="Arial"/>
              <a:buNone/>
            </a:pPr>
            <a:r>
              <a:rPr lang="en-US" sz="2000" b="1" i="1" u="none" strike="noStrike" cap="none" dirty="0">
                <a:solidFill>
                  <a:schemeClr val="accent4"/>
                </a:solidFill>
                <a:latin typeface="Arial"/>
                <a:ea typeface="Arial"/>
                <a:cs typeface="Arial"/>
                <a:sym typeface="Arial"/>
              </a:rPr>
              <a:t>the future of Black workers</a:t>
            </a:r>
            <a:r>
              <a:rPr lang="en-US" sz="2000" b="0" i="0" u="none" strike="noStrike" cap="none" dirty="0">
                <a:solidFill>
                  <a:srgbClr val="0A0A0A"/>
                </a:solidFill>
                <a:latin typeface="Arial"/>
                <a:ea typeface="Arial"/>
                <a:cs typeface="Arial"/>
                <a:sym typeface="Arial"/>
              </a:rPr>
              <a:t>.</a:t>
            </a:r>
            <a:endParaRPr sz="2000" b="0" i="0" u="none" strike="noStrike" cap="none" dirty="0">
              <a:solidFill>
                <a:srgbClr val="0A0A0A"/>
              </a:solidFill>
              <a:highlight>
                <a:srgbClr val="FFFFFF"/>
              </a:highlight>
              <a:latin typeface="Arial"/>
              <a:ea typeface="Arial"/>
              <a:cs typeface="Arial"/>
              <a:sym typeface="Arial"/>
            </a:endParaRPr>
          </a:p>
          <a:p>
            <a:pPr marL="0" marR="0" lvl="0" indent="0" algn="l" rtl="0">
              <a:lnSpc>
                <a:spcPct val="120000"/>
              </a:lnSpc>
              <a:spcBef>
                <a:spcPts val="80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70" name="Google Shape;70;p3"/>
          <p:cNvSpPr txBox="1"/>
          <p:nvPr/>
        </p:nvSpPr>
        <p:spPr>
          <a:xfrm>
            <a:off x="2877023" y="6035078"/>
            <a:ext cx="6655474" cy="3434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br>
              <a:rPr lang="en-US" sz="2000" b="1" i="0" u="none" strike="noStrike" cap="none">
                <a:solidFill>
                  <a:srgbClr val="000000"/>
                </a:solidFill>
                <a:latin typeface="Arial"/>
                <a:ea typeface="Arial"/>
                <a:cs typeface="Arial"/>
                <a:sym typeface="Arial"/>
              </a:rPr>
            </a:b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2200" b="1"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5" descr="A person typing on a keyboard&#10;&#10;Description automatically generated with low confidence"/>
          <p:cNvPicPr preferRelativeResize="0">
            <a:picLocks noGrp="1"/>
          </p:cNvPicPr>
          <p:nvPr>
            <p:ph type="pic" idx="2"/>
          </p:nvPr>
        </p:nvPicPr>
        <p:blipFill rotWithShape="1">
          <a:blip r:embed="rId3">
            <a:alphaModFix/>
          </a:blip>
          <a:srcRect t="41978" b="10596"/>
          <a:stretch/>
        </p:blipFill>
        <p:spPr>
          <a:xfrm rot="10800000" flipH="1">
            <a:off x="0" y="0"/>
            <a:ext cx="12192000" cy="3860800"/>
          </a:xfrm>
          <a:prstGeom prst="rect">
            <a:avLst/>
          </a:prstGeom>
          <a:noFill/>
          <a:ln>
            <a:noFill/>
          </a:ln>
        </p:spPr>
      </p:pic>
      <p:sp>
        <p:nvSpPr>
          <p:cNvPr id="191" name="Google Shape;191;p25"/>
          <p:cNvSpPr/>
          <p:nvPr/>
        </p:nvSpPr>
        <p:spPr>
          <a:xfrm>
            <a:off x="418779" y="419100"/>
            <a:ext cx="11354122" cy="3009900"/>
          </a:xfrm>
          <a:prstGeom prst="rect">
            <a:avLst/>
          </a:prstGeom>
          <a:solidFill>
            <a:schemeClr val="accent1">
              <a:alpha val="8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25"/>
          <p:cNvSpPr/>
          <p:nvPr/>
        </p:nvSpPr>
        <p:spPr>
          <a:xfrm>
            <a:off x="4076699" y="1519100"/>
            <a:ext cx="35322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CONTACT US</a:t>
            </a:r>
            <a:endParaRPr sz="1400" b="0" i="0" u="none" strike="noStrike" cap="none">
              <a:solidFill>
                <a:srgbClr val="000000"/>
              </a:solidFill>
              <a:latin typeface="Arial"/>
              <a:ea typeface="Arial"/>
              <a:cs typeface="Arial"/>
              <a:sym typeface="Arial"/>
            </a:endParaRPr>
          </a:p>
        </p:txBody>
      </p:sp>
      <p:sp>
        <p:nvSpPr>
          <p:cNvPr id="193" name="Google Shape;193;p25"/>
          <p:cNvSpPr/>
          <p:nvPr/>
        </p:nvSpPr>
        <p:spPr>
          <a:xfrm>
            <a:off x="5997170" y="4322763"/>
            <a:ext cx="11289" cy="1786464"/>
          </a:xfrm>
          <a:custGeom>
            <a:avLst/>
            <a:gdLst/>
            <a:ahLst/>
            <a:cxnLst/>
            <a:rect l="l" t="t" r="r" b="b"/>
            <a:pathLst>
              <a:path w="8" h="1266" extrusionOk="0">
                <a:moveTo>
                  <a:pt x="0" y="0"/>
                </a:moveTo>
                <a:lnTo>
                  <a:pt x="0" y="1266"/>
                </a:lnTo>
                <a:lnTo>
                  <a:pt x="8" y="1266"/>
                </a:lnTo>
                <a:lnTo>
                  <a:pt x="8" y="0"/>
                </a:lnTo>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94" name="Google Shape;194;p25"/>
          <p:cNvGrpSpPr/>
          <p:nvPr/>
        </p:nvGrpSpPr>
        <p:grpSpPr>
          <a:xfrm>
            <a:off x="6650341" y="4483742"/>
            <a:ext cx="958560" cy="707416"/>
            <a:chOff x="14968538" y="2286001"/>
            <a:chExt cx="198437" cy="146050"/>
          </a:xfrm>
        </p:grpSpPr>
        <p:sp>
          <p:nvSpPr>
            <p:cNvPr id="195" name="Google Shape;195;p25"/>
            <p:cNvSpPr/>
            <p:nvPr/>
          </p:nvSpPr>
          <p:spPr>
            <a:xfrm>
              <a:off x="15100300" y="2293938"/>
              <a:ext cx="66675" cy="125413"/>
            </a:xfrm>
            <a:custGeom>
              <a:avLst/>
              <a:gdLst/>
              <a:ahLst/>
              <a:cxnLst/>
              <a:rect l="l" t="t" r="r" b="b"/>
              <a:pathLst>
                <a:path w="22" h="42" extrusionOk="0">
                  <a:moveTo>
                    <a:pt x="21" y="0"/>
                  </a:moveTo>
                  <a:cubicBezTo>
                    <a:pt x="0" y="19"/>
                    <a:pt x="0" y="19"/>
                    <a:pt x="0" y="19"/>
                  </a:cubicBezTo>
                  <a:cubicBezTo>
                    <a:pt x="21" y="42"/>
                    <a:pt x="21" y="42"/>
                    <a:pt x="21" y="42"/>
                  </a:cubicBezTo>
                  <a:cubicBezTo>
                    <a:pt x="22" y="41"/>
                    <a:pt x="22" y="40"/>
                    <a:pt x="22" y="38"/>
                  </a:cubicBezTo>
                  <a:cubicBezTo>
                    <a:pt x="22" y="5"/>
                    <a:pt x="22" y="5"/>
                    <a:pt x="22" y="5"/>
                  </a:cubicBezTo>
                  <a:cubicBezTo>
                    <a:pt x="22" y="3"/>
                    <a:pt x="22" y="2"/>
                    <a:pt x="21"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5"/>
            <p:cNvSpPr/>
            <p:nvPr/>
          </p:nvSpPr>
          <p:spPr>
            <a:xfrm>
              <a:off x="14979650" y="2286001"/>
              <a:ext cx="174625" cy="77788"/>
            </a:xfrm>
            <a:custGeom>
              <a:avLst/>
              <a:gdLst/>
              <a:ahLst/>
              <a:cxnLst/>
              <a:rect l="l" t="t" r="r" b="b"/>
              <a:pathLst>
                <a:path w="58" h="26" extrusionOk="0">
                  <a:moveTo>
                    <a:pt x="54" y="0"/>
                  </a:moveTo>
                  <a:cubicBezTo>
                    <a:pt x="4" y="0"/>
                    <a:pt x="4" y="0"/>
                    <a:pt x="4" y="0"/>
                  </a:cubicBezTo>
                  <a:cubicBezTo>
                    <a:pt x="3" y="0"/>
                    <a:pt x="2" y="0"/>
                    <a:pt x="0" y="1"/>
                  </a:cubicBezTo>
                  <a:cubicBezTo>
                    <a:pt x="29" y="26"/>
                    <a:pt x="29" y="26"/>
                    <a:pt x="29" y="26"/>
                  </a:cubicBezTo>
                  <a:cubicBezTo>
                    <a:pt x="58" y="1"/>
                    <a:pt x="58" y="1"/>
                    <a:pt x="58" y="1"/>
                  </a:cubicBezTo>
                  <a:cubicBezTo>
                    <a:pt x="57" y="0"/>
                    <a:pt x="56" y="0"/>
                    <a:pt x="54"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5"/>
            <p:cNvSpPr/>
            <p:nvPr/>
          </p:nvSpPr>
          <p:spPr>
            <a:xfrm>
              <a:off x="14979650" y="2357438"/>
              <a:ext cx="177800" cy="74613"/>
            </a:xfrm>
            <a:custGeom>
              <a:avLst/>
              <a:gdLst/>
              <a:ahLst/>
              <a:cxnLst/>
              <a:rect l="l" t="t" r="r" b="b"/>
              <a:pathLst>
                <a:path w="59" h="25" extrusionOk="0">
                  <a:moveTo>
                    <a:pt x="37" y="0"/>
                  </a:moveTo>
                  <a:cubicBezTo>
                    <a:pt x="31" y="6"/>
                    <a:pt x="31" y="6"/>
                    <a:pt x="31" y="6"/>
                  </a:cubicBezTo>
                  <a:cubicBezTo>
                    <a:pt x="30" y="7"/>
                    <a:pt x="30" y="7"/>
                    <a:pt x="29" y="7"/>
                  </a:cubicBezTo>
                  <a:cubicBezTo>
                    <a:pt x="29" y="7"/>
                    <a:pt x="28" y="7"/>
                    <a:pt x="28" y="6"/>
                  </a:cubicBezTo>
                  <a:cubicBezTo>
                    <a:pt x="21" y="0"/>
                    <a:pt x="21" y="0"/>
                    <a:pt x="21" y="0"/>
                  </a:cubicBezTo>
                  <a:cubicBezTo>
                    <a:pt x="0" y="24"/>
                    <a:pt x="0" y="24"/>
                    <a:pt x="0" y="24"/>
                  </a:cubicBezTo>
                  <a:cubicBezTo>
                    <a:pt x="1" y="25"/>
                    <a:pt x="3" y="25"/>
                    <a:pt x="4" y="25"/>
                  </a:cubicBezTo>
                  <a:cubicBezTo>
                    <a:pt x="54" y="25"/>
                    <a:pt x="54" y="25"/>
                    <a:pt x="54" y="25"/>
                  </a:cubicBezTo>
                  <a:cubicBezTo>
                    <a:pt x="56" y="25"/>
                    <a:pt x="57" y="25"/>
                    <a:pt x="59" y="24"/>
                  </a:cubicBezTo>
                  <a:cubicBezTo>
                    <a:pt x="37" y="0"/>
                    <a:pt x="37" y="0"/>
                    <a:pt x="37"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5"/>
            <p:cNvSpPr/>
            <p:nvPr/>
          </p:nvSpPr>
          <p:spPr>
            <a:xfrm>
              <a:off x="14968538" y="2293938"/>
              <a:ext cx="65088" cy="125413"/>
            </a:xfrm>
            <a:custGeom>
              <a:avLst/>
              <a:gdLst/>
              <a:ahLst/>
              <a:cxnLst/>
              <a:rect l="l" t="t" r="r" b="b"/>
              <a:pathLst>
                <a:path w="22" h="42" extrusionOk="0">
                  <a:moveTo>
                    <a:pt x="1" y="0"/>
                  </a:moveTo>
                  <a:cubicBezTo>
                    <a:pt x="1" y="2"/>
                    <a:pt x="0" y="3"/>
                    <a:pt x="0" y="5"/>
                  </a:cubicBezTo>
                  <a:cubicBezTo>
                    <a:pt x="0" y="38"/>
                    <a:pt x="0" y="38"/>
                    <a:pt x="0" y="38"/>
                  </a:cubicBezTo>
                  <a:cubicBezTo>
                    <a:pt x="0" y="40"/>
                    <a:pt x="0" y="41"/>
                    <a:pt x="1" y="42"/>
                  </a:cubicBezTo>
                  <a:cubicBezTo>
                    <a:pt x="22" y="19"/>
                    <a:pt x="22" y="19"/>
                    <a:pt x="22" y="19"/>
                  </a:cubicBezTo>
                  <a:cubicBezTo>
                    <a:pt x="1" y="0"/>
                    <a:pt x="1" y="0"/>
                    <a:pt x="1"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99" name="Google Shape;199;p25"/>
          <p:cNvSpPr/>
          <p:nvPr/>
        </p:nvSpPr>
        <p:spPr>
          <a:xfrm>
            <a:off x="6661525" y="5498728"/>
            <a:ext cx="947374" cy="879949"/>
          </a:xfrm>
          <a:custGeom>
            <a:avLst/>
            <a:gdLst/>
            <a:ahLst/>
            <a:cxnLst/>
            <a:rect l="l" t="t" r="r" b="b"/>
            <a:pathLst>
              <a:path w="66" h="66" extrusionOk="0">
                <a:moveTo>
                  <a:pt x="21" y="59"/>
                </a:moveTo>
                <a:cubicBezTo>
                  <a:pt x="16" y="57"/>
                  <a:pt x="12" y="53"/>
                  <a:pt x="9" y="49"/>
                </a:cubicBezTo>
                <a:cubicBezTo>
                  <a:pt x="16" y="49"/>
                  <a:pt x="16" y="49"/>
                  <a:pt x="16" y="49"/>
                </a:cubicBezTo>
                <a:cubicBezTo>
                  <a:pt x="17" y="53"/>
                  <a:pt x="19" y="56"/>
                  <a:pt x="21" y="59"/>
                </a:cubicBezTo>
                <a:moveTo>
                  <a:pt x="31" y="62"/>
                </a:moveTo>
                <a:cubicBezTo>
                  <a:pt x="27" y="61"/>
                  <a:pt x="23" y="56"/>
                  <a:pt x="20" y="49"/>
                </a:cubicBezTo>
                <a:cubicBezTo>
                  <a:pt x="31" y="49"/>
                  <a:pt x="31" y="49"/>
                  <a:pt x="31" y="49"/>
                </a:cubicBezTo>
                <a:cubicBezTo>
                  <a:pt x="31" y="62"/>
                  <a:pt x="31" y="62"/>
                  <a:pt x="31" y="62"/>
                </a:cubicBezTo>
                <a:moveTo>
                  <a:pt x="35" y="62"/>
                </a:moveTo>
                <a:cubicBezTo>
                  <a:pt x="35" y="49"/>
                  <a:pt x="35" y="49"/>
                  <a:pt x="35" y="49"/>
                </a:cubicBezTo>
                <a:cubicBezTo>
                  <a:pt x="46" y="49"/>
                  <a:pt x="46" y="49"/>
                  <a:pt x="46" y="49"/>
                </a:cubicBezTo>
                <a:cubicBezTo>
                  <a:pt x="44" y="56"/>
                  <a:pt x="40" y="61"/>
                  <a:pt x="35" y="62"/>
                </a:cubicBezTo>
                <a:moveTo>
                  <a:pt x="46" y="59"/>
                </a:moveTo>
                <a:cubicBezTo>
                  <a:pt x="48" y="56"/>
                  <a:pt x="50" y="53"/>
                  <a:pt x="51" y="49"/>
                </a:cubicBezTo>
                <a:cubicBezTo>
                  <a:pt x="58" y="49"/>
                  <a:pt x="58" y="49"/>
                  <a:pt x="58" y="49"/>
                </a:cubicBezTo>
                <a:cubicBezTo>
                  <a:pt x="55" y="53"/>
                  <a:pt x="51" y="57"/>
                  <a:pt x="46" y="59"/>
                </a:cubicBezTo>
                <a:moveTo>
                  <a:pt x="7" y="44"/>
                </a:moveTo>
                <a:cubicBezTo>
                  <a:pt x="6" y="42"/>
                  <a:pt x="5" y="39"/>
                  <a:pt x="5" y="36"/>
                </a:cubicBezTo>
                <a:cubicBezTo>
                  <a:pt x="13" y="36"/>
                  <a:pt x="13" y="36"/>
                  <a:pt x="13" y="36"/>
                </a:cubicBezTo>
                <a:cubicBezTo>
                  <a:pt x="14" y="39"/>
                  <a:pt x="14" y="42"/>
                  <a:pt x="14" y="44"/>
                </a:cubicBezTo>
                <a:cubicBezTo>
                  <a:pt x="7" y="44"/>
                  <a:pt x="7" y="44"/>
                  <a:pt x="7" y="44"/>
                </a:cubicBezTo>
                <a:moveTo>
                  <a:pt x="19" y="44"/>
                </a:moveTo>
                <a:cubicBezTo>
                  <a:pt x="18" y="42"/>
                  <a:pt x="18" y="39"/>
                  <a:pt x="18" y="36"/>
                </a:cubicBezTo>
                <a:cubicBezTo>
                  <a:pt x="31" y="36"/>
                  <a:pt x="31" y="36"/>
                  <a:pt x="31" y="36"/>
                </a:cubicBezTo>
                <a:cubicBezTo>
                  <a:pt x="31" y="44"/>
                  <a:pt x="31" y="44"/>
                  <a:pt x="31" y="44"/>
                </a:cubicBezTo>
                <a:cubicBezTo>
                  <a:pt x="19" y="44"/>
                  <a:pt x="19" y="44"/>
                  <a:pt x="19" y="44"/>
                </a:cubicBezTo>
                <a:moveTo>
                  <a:pt x="35" y="44"/>
                </a:moveTo>
                <a:cubicBezTo>
                  <a:pt x="35" y="36"/>
                  <a:pt x="35" y="36"/>
                  <a:pt x="35" y="36"/>
                </a:cubicBezTo>
                <a:cubicBezTo>
                  <a:pt x="49" y="36"/>
                  <a:pt x="49" y="36"/>
                  <a:pt x="49" y="36"/>
                </a:cubicBezTo>
                <a:cubicBezTo>
                  <a:pt x="49" y="39"/>
                  <a:pt x="48" y="42"/>
                  <a:pt x="48" y="44"/>
                </a:cubicBezTo>
                <a:cubicBezTo>
                  <a:pt x="35" y="44"/>
                  <a:pt x="35" y="44"/>
                  <a:pt x="35" y="44"/>
                </a:cubicBezTo>
                <a:moveTo>
                  <a:pt x="52" y="44"/>
                </a:moveTo>
                <a:cubicBezTo>
                  <a:pt x="53" y="42"/>
                  <a:pt x="53" y="39"/>
                  <a:pt x="53" y="36"/>
                </a:cubicBezTo>
                <a:cubicBezTo>
                  <a:pt x="62" y="36"/>
                  <a:pt x="62" y="36"/>
                  <a:pt x="62" y="36"/>
                </a:cubicBezTo>
                <a:cubicBezTo>
                  <a:pt x="62" y="39"/>
                  <a:pt x="61" y="42"/>
                  <a:pt x="60" y="44"/>
                </a:cubicBezTo>
                <a:cubicBezTo>
                  <a:pt x="52" y="44"/>
                  <a:pt x="52" y="44"/>
                  <a:pt x="52" y="44"/>
                </a:cubicBezTo>
                <a:moveTo>
                  <a:pt x="5" y="31"/>
                </a:moveTo>
                <a:cubicBezTo>
                  <a:pt x="5" y="28"/>
                  <a:pt x="6" y="25"/>
                  <a:pt x="7" y="22"/>
                </a:cubicBezTo>
                <a:cubicBezTo>
                  <a:pt x="14" y="22"/>
                  <a:pt x="14" y="22"/>
                  <a:pt x="14" y="22"/>
                </a:cubicBezTo>
                <a:cubicBezTo>
                  <a:pt x="14" y="25"/>
                  <a:pt x="14" y="28"/>
                  <a:pt x="13" y="31"/>
                </a:cubicBezTo>
                <a:cubicBezTo>
                  <a:pt x="5" y="31"/>
                  <a:pt x="5" y="31"/>
                  <a:pt x="5" y="31"/>
                </a:cubicBezTo>
                <a:moveTo>
                  <a:pt x="18" y="31"/>
                </a:moveTo>
                <a:cubicBezTo>
                  <a:pt x="18" y="28"/>
                  <a:pt x="18" y="25"/>
                  <a:pt x="19" y="22"/>
                </a:cubicBezTo>
                <a:cubicBezTo>
                  <a:pt x="31" y="22"/>
                  <a:pt x="31" y="22"/>
                  <a:pt x="31" y="22"/>
                </a:cubicBezTo>
                <a:cubicBezTo>
                  <a:pt x="31" y="31"/>
                  <a:pt x="31" y="31"/>
                  <a:pt x="31" y="31"/>
                </a:cubicBezTo>
                <a:cubicBezTo>
                  <a:pt x="18" y="31"/>
                  <a:pt x="18" y="31"/>
                  <a:pt x="18" y="31"/>
                </a:cubicBezTo>
                <a:moveTo>
                  <a:pt x="35" y="31"/>
                </a:moveTo>
                <a:cubicBezTo>
                  <a:pt x="35" y="22"/>
                  <a:pt x="35" y="22"/>
                  <a:pt x="35" y="22"/>
                </a:cubicBezTo>
                <a:cubicBezTo>
                  <a:pt x="48" y="22"/>
                  <a:pt x="48" y="22"/>
                  <a:pt x="48" y="22"/>
                </a:cubicBezTo>
                <a:cubicBezTo>
                  <a:pt x="48" y="25"/>
                  <a:pt x="49" y="28"/>
                  <a:pt x="49" y="31"/>
                </a:cubicBezTo>
                <a:cubicBezTo>
                  <a:pt x="35" y="31"/>
                  <a:pt x="35" y="31"/>
                  <a:pt x="35" y="31"/>
                </a:cubicBezTo>
                <a:moveTo>
                  <a:pt x="53" y="31"/>
                </a:moveTo>
                <a:cubicBezTo>
                  <a:pt x="53" y="28"/>
                  <a:pt x="53" y="25"/>
                  <a:pt x="52" y="22"/>
                </a:cubicBezTo>
                <a:cubicBezTo>
                  <a:pt x="60" y="22"/>
                  <a:pt x="60" y="22"/>
                  <a:pt x="60" y="22"/>
                </a:cubicBezTo>
                <a:cubicBezTo>
                  <a:pt x="61" y="25"/>
                  <a:pt x="62" y="28"/>
                  <a:pt x="62" y="31"/>
                </a:cubicBezTo>
                <a:cubicBezTo>
                  <a:pt x="53" y="31"/>
                  <a:pt x="53" y="31"/>
                  <a:pt x="53" y="31"/>
                </a:cubicBezTo>
                <a:moveTo>
                  <a:pt x="9" y="18"/>
                </a:moveTo>
                <a:cubicBezTo>
                  <a:pt x="12" y="13"/>
                  <a:pt x="16" y="10"/>
                  <a:pt x="21" y="7"/>
                </a:cubicBezTo>
                <a:cubicBezTo>
                  <a:pt x="19" y="10"/>
                  <a:pt x="17" y="14"/>
                  <a:pt x="16" y="18"/>
                </a:cubicBezTo>
                <a:cubicBezTo>
                  <a:pt x="9" y="18"/>
                  <a:pt x="9" y="18"/>
                  <a:pt x="9" y="18"/>
                </a:cubicBezTo>
                <a:moveTo>
                  <a:pt x="51" y="18"/>
                </a:moveTo>
                <a:cubicBezTo>
                  <a:pt x="50" y="14"/>
                  <a:pt x="48" y="10"/>
                  <a:pt x="46" y="7"/>
                </a:cubicBezTo>
                <a:cubicBezTo>
                  <a:pt x="51" y="10"/>
                  <a:pt x="55" y="13"/>
                  <a:pt x="58" y="18"/>
                </a:cubicBezTo>
                <a:cubicBezTo>
                  <a:pt x="51" y="18"/>
                  <a:pt x="51" y="18"/>
                  <a:pt x="51" y="18"/>
                </a:cubicBezTo>
                <a:moveTo>
                  <a:pt x="20" y="18"/>
                </a:moveTo>
                <a:cubicBezTo>
                  <a:pt x="23" y="11"/>
                  <a:pt x="27" y="6"/>
                  <a:pt x="31" y="5"/>
                </a:cubicBezTo>
                <a:cubicBezTo>
                  <a:pt x="31" y="18"/>
                  <a:pt x="31" y="18"/>
                  <a:pt x="31" y="18"/>
                </a:cubicBezTo>
                <a:cubicBezTo>
                  <a:pt x="20" y="18"/>
                  <a:pt x="20" y="18"/>
                  <a:pt x="20" y="18"/>
                </a:cubicBezTo>
                <a:moveTo>
                  <a:pt x="35" y="18"/>
                </a:moveTo>
                <a:cubicBezTo>
                  <a:pt x="35" y="5"/>
                  <a:pt x="35" y="5"/>
                  <a:pt x="35" y="5"/>
                </a:cubicBezTo>
                <a:cubicBezTo>
                  <a:pt x="40" y="6"/>
                  <a:pt x="44" y="11"/>
                  <a:pt x="46" y="18"/>
                </a:cubicBezTo>
                <a:cubicBezTo>
                  <a:pt x="35" y="18"/>
                  <a:pt x="35" y="18"/>
                  <a:pt x="35" y="18"/>
                </a:cubicBezTo>
                <a:moveTo>
                  <a:pt x="35" y="0"/>
                </a:moveTo>
                <a:cubicBezTo>
                  <a:pt x="31" y="0"/>
                  <a:pt x="31" y="0"/>
                  <a:pt x="31" y="0"/>
                </a:cubicBezTo>
                <a:cubicBezTo>
                  <a:pt x="31" y="0"/>
                  <a:pt x="31" y="0"/>
                  <a:pt x="31" y="0"/>
                </a:cubicBezTo>
                <a:cubicBezTo>
                  <a:pt x="14" y="1"/>
                  <a:pt x="1" y="15"/>
                  <a:pt x="0" y="31"/>
                </a:cubicBezTo>
                <a:cubicBezTo>
                  <a:pt x="0" y="31"/>
                  <a:pt x="0" y="31"/>
                  <a:pt x="0" y="31"/>
                </a:cubicBezTo>
                <a:cubicBezTo>
                  <a:pt x="0" y="36"/>
                  <a:pt x="0" y="36"/>
                  <a:pt x="0" y="36"/>
                </a:cubicBezTo>
                <a:cubicBezTo>
                  <a:pt x="0" y="36"/>
                  <a:pt x="0" y="36"/>
                  <a:pt x="0" y="36"/>
                </a:cubicBezTo>
                <a:cubicBezTo>
                  <a:pt x="1" y="52"/>
                  <a:pt x="14" y="65"/>
                  <a:pt x="31" y="66"/>
                </a:cubicBezTo>
                <a:cubicBezTo>
                  <a:pt x="31" y="66"/>
                  <a:pt x="31" y="66"/>
                  <a:pt x="31" y="66"/>
                </a:cubicBezTo>
                <a:cubicBezTo>
                  <a:pt x="35" y="66"/>
                  <a:pt x="35" y="66"/>
                  <a:pt x="35" y="66"/>
                </a:cubicBezTo>
                <a:cubicBezTo>
                  <a:pt x="35" y="66"/>
                  <a:pt x="35" y="66"/>
                  <a:pt x="35" y="66"/>
                </a:cubicBezTo>
                <a:cubicBezTo>
                  <a:pt x="52" y="65"/>
                  <a:pt x="65" y="52"/>
                  <a:pt x="66" y="36"/>
                </a:cubicBezTo>
                <a:cubicBezTo>
                  <a:pt x="66" y="36"/>
                  <a:pt x="66" y="36"/>
                  <a:pt x="66" y="36"/>
                </a:cubicBezTo>
                <a:cubicBezTo>
                  <a:pt x="66" y="31"/>
                  <a:pt x="66" y="31"/>
                  <a:pt x="66" y="31"/>
                </a:cubicBezTo>
                <a:cubicBezTo>
                  <a:pt x="66" y="31"/>
                  <a:pt x="66" y="31"/>
                  <a:pt x="66" y="31"/>
                </a:cubicBezTo>
                <a:cubicBezTo>
                  <a:pt x="65" y="15"/>
                  <a:pt x="52" y="1"/>
                  <a:pt x="35" y="0"/>
                </a:cubicBezTo>
                <a:cubicBezTo>
                  <a:pt x="35" y="0"/>
                  <a:pt x="35" y="0"/>
                  <a:pt x="35"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5"/>
          <p:cNvSpPr/>
          <p:nvPr/>
        </p:nvSpPr>
        <p:spPr>
          <a:xfrm>
            <a:off x="7919226" y="4596275"/>
            <a:ext cx="41799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err="1">
                <a:solidFill>
                  <a:schemeClr val="dk1"/>
                </a:solidFill>
                <a:latin typeface="Arial"/>
                <a:ea typeface="Arial"/>
                <a:cs typeface="Arial"/>
                <a:sym typeface="Arial"/>
              </a:rPr>
              <a:t>alex@jointcenter.org</a:t>
            </a:r>
            <a:endParaRPr sz="2000" b="0" i="0" u="none" strike="noStrike" cap="none" dirty="0">
              <a:solidFill>
                <a:srgbClr val="000000"/>
              </a:solidFill>
              <a:latin typeface="Arial"/>
              <a:ea typeface="Arial"/>
              <a:cs typeface="Arial"/>
              <a:sym typeface="Arial"/>
            </a:endParaRPr>
          </a:p>
        </p:txBody>
      </p:sp>
      <p:sp>
        <p:nvSpPr>
          <p:cNvPr id="201" name="Google Shape;201;p25"/>
          <p:cNvSpPr/>
          <p:nvPr/>
        </p:nvSpPr>
        <p:spPr>
          <a:xfrm>
            <a:off x="7948722" y="5684360"/>
            <a:ext cx="3365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2000" b="0" i="0" u="none" strike="noStrike" cap="none">
                <a:solidFill>
                  <a:srgbClr val="000000"/>
                </a:solidFill>
                <a:latin typeface="Arial"/>
                <a:ea typeface="Arial"/>
                <a:cs typeface="Arial"/>
                <a:sym typeface="Arial"/>
              </a:rPr>
              <a:t>jointcenter.org</a:t>
            </a:r>
            <a:endParaRPr sz="2000" b="0" i="0" u="none" strike="noStrike" cap="none">
              <a:solidFill>
                <a:srgbClr val="000000"/>
              </a:solidFill>
              <a:latin typeface="Arial"/>
              <a:ea typeface="Arial"/>
              <a:cs typeface="Arial"/>
              <a:sym typeface="Arial"/>
            </a:endParaRPr>
          </a:p>
        </p:txBody>
      </p:sp>
      <p:pic>
        <p:nvPicPr>
          <p:cNvPr id="202" name="Google Shape;202;p25" descr="Image result for joint center for political and economic studies"/>
          <p:cNvPicPr preferRelativeResize="0"/>
          <p:nvPr/>
        </p:nvPicPr>
        <p:blipFill rotWithShape="1">
          <a:blip r:embed="rId4">
            <a:alphaModFix/>
          </a:blip>
          <a:srcRect/>
          <a:stretch/>
        </p:blipFill>
        <p:spPr>
          <a:xfrm>
            <a:off x="2031500" y="4483743"/>
            <a:ext cx="1972821" cy="1431429"/>
          </a:xfrm>
          <a:prstGeom prst="rect">
            <a:avLst/>
          </a:prstGeom>
          <a:solidFill>
            <a:srgbClr val="002060"/>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2837-8607-1943-9D93-EF22C252B102}"/>
              </a:ext>
            </a:extLst>
          </p:cNvPr>
          <p:cNvSpPr>
            <a:spLocks noGrp="1"/>
          </p:cNvSpPr>
          <p:nvPr>
            <p:ph type="title"/>
          </p:nvPr>
        </p:nvSpPr>
        <p:spPr/>
        <p:txBody>
          <a:bodyPr/>
          <a:lstStyle/>
          <a:p>
            <a:r>
              <a:rPr lang="en-US" dirty="0"/>
              <a:t>Why this matters to me</a:t>
            </a:r>
          </a:p>
        </p:txBody>
      </p:sp>
      <p:sp>
        <p:nvSpPr>
          <p:cNvPr id="3" name="Slide Number Placeholder 2">
            <a:extLst>
              <a:ext uri="{FF2B5EF4-FFF2-40B4-BE49-F238E27FC236}">
                <a16:creationId xmlns:a16="http://schemas.microsoft.com/office/drawing/2014/main" id="{227FF4D1-4A7D-614B-909F-82E185CD0B7B}"/>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4</a:t>
            </a:fld>
            <a:endParaRPr/>
          </a:p>
        </p:txBody>
      </p:sp>
      <p:pic>
        <p:nvPicPr>
          <p:cNvPr id="5" name="Google Shape;147;p16" descr="May be an image of 2 people, including Alexander Camardelle-Floyd and people smiling">
            <a:extLst>
              <a:ext uri="{FF2B5EF4-FFF2-40B4-BE49-F238E27FC236}">
                <a16:creationId xmlns:a16="http://schemas.microsoft.com/office/drawing/2014/main" id="{9F857D2B-BFDF-0247-9DD3-180A8B9137A1}"/>
              </a:ext>
            </a:extLst>
          </p:cNvPr>
          <p:cNvPicPr preferRelativeResize="0"/>
          <p:nvPr/>
        </p:nvPicPr>
        <p:blipFill rotWithShape="1">
          <a:blip r:embed="rId2">
            <a:alphaModFix/>
          </a:blip>
          <a:srcRect/>
          <a:stretch/>
        </p:blipFill>
        <p:spPr>
          <a:xfrm>
            <a:off x="7136297" y="1222513"/>
            <a:ext cx="4522004" cy="4578677"/>
          </a:xfrm>
          <a:prstGeom prst="rect">
            <a:avLst/>
          </a:prstGeom>
          <a:noFill/>
          <a:ln>
            <a:noFill/>
          </a:ln>
        </p:spPr>
      </p:pic>
      <p:sp>
        <p:nvSpPr>
          <p:cNvPr id="6" name="Google Shape;146;p16">
            <a:extLst>
              <a:ext uri="{FF2B5EF4-FFF2-40B4-BE49-F238E27FC236}">
                <a16:creationId xmlns:a16="http://schemas.microsoft.com/office/drawing/2014/main" id="{ACBC8BB0-E232-5F4B-8E0E-D29F2DAF8FB1}"/>
              </a:ext>
            </a:extLst>
          </p:cNvPr>
          <p:cNvSpPr txBox="1">
            <a:spLocks/>
          </p:cNvSpPr>
          <p:nvPr/>
        </p:nvSpPr>
        <p:spPr>
          <a:xfrm>
            <a:off x="819150" y="1990725"/>
            <a:ext cx="4915728" cy="34658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1150">
              <a:lnSpc>
                <a:spcPct val="115000"/>
              </a:lnSpc>
              <a:buSzPts val="1300"/>
              <a:buFont typeface="Arial"/>
              <a:buChar char="●"/>
            </a:pPr>
            <a:r>
              <a:rPr lang="en-US" kern="0" dirty="0"/>
              <a:t>Years of experience in workforce development professionally</a:t>
            </a:r>
          </a:p>
          <a:p>
            <a:pPr marL="457200" indent="-311150">
              <a:lnSpc>
                <a:spcPct val="115000"/>
              </a:lnSpc>
              <a:buSzPts val="1300"/>
              <a:buFont typeface="Arial"/>
              <a:buChar char="●"/>
            </a:pPr>
            <a:endParaRPr lang="en-US" kern="0" dirty="0"/>
          </a:p>
          <a:p>
            <a:pPr marL="457200" indent="-311150">
              <a:lnSpc>
                <a:spcPct val="115000"/>
              </a:lnSpc>
              <a:buSzPts val="1300"/>
              <a:buFont typeface="Arial"/>
              <a:buChar char="●"/>
            </a:pPr>
            <a:r>
              <a:rPr lang="en-US" kern="0" dirty="0"/>
              <a:t>Concerned about lack of attention to the needs of Black workers that confront racism in the labor market</a:t>
            </a:r>
          </a:p>
          <a:p>
            <a:pPr marL="457200" indent="-311150">
              <a:lnSpc>
                <a:spcPct val="115000"/>
              </a:lnSpc>
              <a:buSzPts val="1300"/>
              <a:buFont typeface="Arial"/>
              <a:buChar char="●"/>
            </a:pPr>
            <a:endParaRPr lang="en-US" kern="0" dirty="0"/>
          </a:p>
          <a:p>
            <a:pPr marL="457200" indent="-311150">
              <a:lnSpc>
                <a:spcPct val="115000"/>
              </a:lnSpc>
              <a:buSzPts val="1300"/>
              <a:buFont typeface="Arial"/>
              <a:buChar char="●"/>
            </a:pPr>
            <a:r>
              <a:rPr lang="en-US" kern="0" dirty="0"/>
              <a:t>Lack of interventions that disrupt systemic barriers to higher earnings and wealth creation</a:t>
            </a:r>
          </a:p>
          <a:p>
            <a:pPr marL="457200" indent="-311150">
              <a:lnSpc>
                <a:spcPct val="115000"/>
              </a:lnSpc>
              <a:buSzPts val="1300"/>
              <a:buFont typeface="Arial"/>
              <a:buChar char="●"/>
            </a:pPr>
            <a:endParaRPr lang="en-US" kern="0" dirty="0"/>
          </a:p>
          <a:p>
            <a:pPr marL="457200" indent="-311150">
              <a:lnSpc>
                <a:spcPct val="115000"/>
              </a:lnSpc>
              <a:buSzPts val="1300"/>
              <a:buFont typeface="Arial"/>
              <a:buChar char="●"/>
            </a:pPr>
            <a:r>
              <a:rPr lang="en-US" kern="0" dirty="0"/>
              <a:t>Personal experience with supporting my brother as a young man who sought help from “opportunity youth” programs</a:t>
            </a:r>
          </a:p>
        </p:txBody>
      </p:sp>
    </p:spTree>
    <p:extLst>
      <p:ext uri="{BB962C8B-B14F-4D97-AF65-F5344CB8AC3E}">
        <p14:creationId xmlns:p14="http://schemas.microsoft.com/office/powerpoint/2010/main" val="73906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7872-00A2-934F-8E8D-8631ED71C604}"/>
              </a:ext>
            </a:extLst>
          </p:cNvPr>
          <p:cNvSpPr>
            <a:spLocks noGrp="1"/>
          </p:cNvSpPr>
          <p:nvPr>
            <p:ph type="title"/>
          </p:nvPr>
        </p:nvSpPr>
        <p:spPr/>
        <p:txBody>
          <a:bodyPr/>
          <a:lstStyle/>
          <a:p>
            <a:r>
              <a:rPr lang="en-US" dirty="0"/>
              <a:t>The Future of Black Workers</a:t>
            </a:r>
          </a:p>
        </p:txBody>
      </p:sp>
      <p:sp>
        <p:nvSpPr>
          <p:cNvPr id="3" name="Slide Number Placeholder 2">
            <a:extLst>
              <a:ext uri="{FF2B5EF4-FFF2-40B4-BE49-F238E27FC236}">
                <a16:creationId xmlns:a16="http://schemas.microsoft.com/office/drawing/2014/main" id="{1CC00A87-1094-6C43-809D-729B063A9E90}"/>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5</a:t>
            </a:fld>
            <a:endParaRPr/>
          </a:p>
        </p:txBody>
      </p:sp>
      <p:cxnSp>
        <p:nvCxnSpPr>
          <p:cNvPr id="5" name="Google Shape;120;p9">
            <a:extLst>
              <a:ext uri="{FF2B5EF4-FFF2-40B4-BE49-F238E27FC236}">
                <a16:creationId xmlns:a16="http://schemas.microsoft.com/office/drawing/2014/main" id="{D59D295C-8664-2848-A8FB-F136139AD823}"/>
              </a:ext>
            </a:extLst>
          </p:cNvPr>
          <p:cNvCxnSpPr>
            <a:cxnSpLocks/>
          </p:cNvCxnSpPr>
          <p:nvPr/>
        </p:nvCxnSpPr>
        <p:spPr>
          <a:xfrm>
            <a:off x="857263" y="1362900"/>
            <a:ext cx="10944211" cy="0"/>
          </a:xfrm>
          <a:prstGeom prst="straightConnector1">
            <a:avLst/>
          </a:prstGeom>
          <a:noFill/>
          <a:ln w="114300" cap="flat" cmpd="sng">
            <a:solidFill>
              <a:schemeClr val="accent2"/>
            </a:solidFill>
            <a:prstDash val="solid"/>
            <a:round/>
            <a:headEnd type="none" w="sm" len="sm"/>
            <a:tailEnd type="none" w="sm" len="sm"/>
          </a:ln>
        </p:spPr>
      </p:cxnSp>
      <p:sp>
        <p:nvSpPr>
          <p:cNvPr id="6" name="Rectangle 5">
            <a:extLst>
              <a:ext uri="{FF2B5EF4-FFF2-40B4-BE49-F238E27FC236}">
                <a16:creationId xmlns:a16="http://schemas.microsoft.com/office/drawing/2014/main" id="{78C65331-63FC-4541-8370-8089F1995F25}"/>
              </a:ext>
            </a:extLst>
          </p:cNvPr>
          <p:cNvSpPr/>
          <p:nvPr/>
        </p:nvSpPr>
        <p:spPr>
          <a:xfrm>
            <a:off x="857262" y="2136338"/>
            <a:ext cx="8968381" cy="2862322"/>
          </a:xfrm>
          <a:prstGeom prst="rect">
            <a:avLst/>
          </a:prstGeom>
        </p:spPr>
        <p:txBody>
          <a:bodyPr wrap="square">
            <a:spAutoFit/>
          </a:bodyPr>
          <a:lstStyle/>
          <a:p>
            <a:pPr lvl="0"/>
            <a:endParaRPr lang="en-US" i="1" dirty="0"/>
          </a:p>
          <a:p>
            <a:pPr marL="285750" lvl="0" indent="-285750">
              <a:buFont typeface="Arial" panose="020B0604020202020204" pitchFamily="34" charset="0"/>
              <a:buChar char="•"/>
            </a:pPr>
            <a:r>
              <a:rPr lang="en-US" i="1" dirty="0"/>
              <a:t>Education is not the great equalizer</a:t>
            </a:r>
            <a:r>
              <a:rPr lang="en-US" dirty="0"/>
              <a:t>: no matter where Black folks fall on the education spectrum, income and wealth disparities persist (see Darrick Hamilton’s work)</a:t>
            </a:r>
          </a:p>
          <a:p>
            <a:pPr marL="285750" lvl="0" indent="-285750">
              <a:buFont typeface="Arial" panose="020B0604020202020204" pitchFamily="34" charset="0"/>
              <a:buChar char="•"/>
            </a:pPr>
            <a:endParaRPr lang="en-US" i="1" dirty="0"/>
          </a:p>
          <a:p>
            <a:pPr marL="285750" lvl="0" indent="-285750">
              <a:buFont typeface="Arial" panose="020B0604020202020204" pitchFamily="34" charset="0"/>
              <a:buChar char="•"/>
            </a:pPr>
            <a:r>
              <a:rPr lang="en-US" i="1" dirty="0"/>
              <a:t>All jobs should be good jobs</a:t>
            </a:r>
            <a:r>
              <a:rPr lang="en-US" dirty="0"/>
              <a:t>: Yes, education and training has a premium on economic opportunity, but it does not mean that those with fewer credentials should labor in jobs that exploit – especially given the history of Black labor in the United States</a:t>
            </a:r>
          </a:p>
          <a:p>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6833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7872-00A2-934F-8E8D-8631ED71C604}"/>
              </a:ext>
            </a:extLst>
          </p:cNvPr>
          <p:cNvSpPr>
            <a:spLocks noGrp="1"/>
          </p:cNvSpPr>
          <p:nvPr>
            <p:ph type="title"/>
          </p:nvPr>
        </p:nvSpPr>
        <p:spPr/>
        <p:txBody>
          <a:bodyPr/>
          <a:lstStyle/>
          <a:p>
            <a:r>
              <a:rPr lang="en-US" dirty="0"/>
              <a:t>The Future of Black Workers means</a:t>
            </a:r>
          </a:p>
        </p:txBody>
      </p:sp>
      <p:sp>
        <p:nvSpPr>
          <p:cNvPr id="3" name="Slide Number Placeholder 2">
            <a:extLst>
              <a:ext uri="{FF2B5EF4-FFF2-40B4-BE49-F238E27FC236}">
                <a16:creationId xmlns:a16="http://schemas.microsoft.com/office/drawing/2014/main" id="{1CC00A87-1094-6C43-809D-729B063A9E90}"/>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6</a:t>
            </a:fld>
            <a:endParaRPr/>
          </a:p>
        </p:txBody>
      </p:sp>
      <p:cxnSp>
        <p:nvCxnSpPr>
          <p:cNvPr id="5" name="Google Shape;120;p9">
            <a:extLst>
              <a:ext uri="{FF2B5EF4-FFF2-40B4-BE49-F238E27FC236}">
                <a16:creationId xmlns:a16="http://schemas.microsoft.com/office/drawing/2014/main" id="{D59D295C-8664-2848-A8FB-F136139AD823}"/>
              </a:ext>
            </a:extLst>
          </p:cNvPr>
          <p:cNvCxnSpPr>
            <a:cxnSpLocks/>
          </p:cNvCxnSpPr>
          <p:nvPr/>
        </p:nvCxnSpPr>
        <p:spPr>
          <a:xfrm>
            <a:off x="857263" y="1362900"/>
            <a:ext cx="10944211" cy="0"/>
          </a:xfrm>
          <a:prstGeom prst="straightConnector1">
            <a:avLst/>
          </a:prstGeom>
          <a:noFill/>
          <a:ln w="114300" cap="flat" cmpd="sng">
            <a:solidFill>
              <a:schemeClr val="accent2"/>
            </a:solidFill>
            <a:prstDash val="solid"/>
            <a:round/>
            <a:headEnd type="none" w="sm" len="sm"/>
            <a:tailEnd type="none" w="sm" len="sm"/>
          </a:ln>
        </p:spPr>
      </p:cxnSp>
      <p:sp>
        <p:nvSpPr>
          <p:cNvPr id="6" name="Rectangle 5">
            <a:extLst>
              <a:ext uri="{FF2B5EF4-FFF2-40B4-BE49-F238E27FC236}">
                <a16:creationId xmlns:a16="http://schemas.microsoft.com/office/drawing/2014/main" id="{78C65331-63FC-4541-8370-8089F1995F25}"/>
              </a:ext>
            </a:extLst>
          </p:cNvPr>
          <p:cNvSpPr/>
          <p:nvPr/>
        </p:nvSpPr>
        <p:spPr>
          <a:xfrm>
            <a:off x="857262" y="2136338"/>
            <a:ext cx="8968381" cy="2585323"/>
          </a:xfrm>
          <a:prstGeom prst="rect">
            <a:avLst/>
          </a:prstGeom>
        </p:spPr>
        <p:txBody>
          <a:bodyPr wrap="square">
            <a:spAutoFit/>
          </a:bodyPr>
          <a:lstStyle/>
          <a:p>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dirty="0">
                <a:solidFill>
                  <a:srgbClr val="000000"/>
                </a:solidFill>
                <a:latin typeface="Noto Sans Symbols"/>
                <a:ea typeface="Noto Sans Symbols"/>
                <a:cs typeface="Noto Sans Symbols"/>
              </a:rPr>
              <a:t>Unmitigated access to education and training opportunities that seamlessly lead to work opportunities that promote economic mobility and wealth creation for Black communities</a:t>
            </a:r>
          </a:p>
          <a:p>
            <a:pPr marL="342900" marR="0" lvl="0" indent="-342900">
              <a:spcBef>
                <a:spcPts val="0"/>
              </a:spcBef>
              <a:spcAft>
                <a:spcPts val="0"/>
              </a:spcAft>
              <a:buFont typeface="Arial" panose="020B0604020202020204" pitchFamily="34" charset="0"/>
              <a:buChar char="●"/>
            </a:pPr>
            <a:endParaRPr lang="en-US" dirty="0">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dirty="0">
                <a:solidFill>
                  <a:srgbClr val="000000"/>
                </a:solidFill>
                <a:latin typeface="Noto Sans Symbols"/>
                <a:ea typeface="Noto Sans Symbols"/>
                <a:cs typeface="Noto Sans Symbols"/>
              </a:rPr>
              <a:t>Strong supportive services for Black workers in low wage jobs that enable agency for workers to pursue the education and training necessary to move up the ladder</a:t>
            </a:r>
          </a:p>
          <a:p>
            <a:pPr marL="342900" marR="0" lvl="0" indent="-342900">
              <a:spcBef>
                <a:spcPts val="0"/>
              </a:spcBef>
              <a:spcAft>
                <a:spcPts val="0"/>
              </a:spcAft>
              <a:buFont typeface="Arial" panose="020B0604020202020204" pitchFamily="34" charset="0"/>
              <a:buChar char="●"/>
            </a:pPr>
            <a:endParaRPr lang="en-US" dirty="0">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dirty="0">
                <a:solidFill>
                  <a:srgbClr val="000000"/>
                </a:solidFill>
                <a:latin typeface="Noto Sans Symbols"/>
                <a:ea typeface="Noto Sans Symbols"/>
                <a:cs typeface="Noto Sans Symbols"/>
              </a:rPr>
              <a:t>All Black workers are employed in high quality jobs that offer livable wages, enable wealth creation, offer flexibilities </a:t>
            </a:r>
            <a:endParaRPr lang="en-US" dirty="0">
              <a:latin typeface="Noto Sans Symbols"/>
              <a:ea typeface="Noto Sans Symbols"/>
              <a:cs typeface="Noto Sans Symbols"/>
            </a:endParaRPr>
          </a:p>
        </p:txBody>
      </p:sp>
    </p:spTree>
    <p:extLst>
      <p:ext uri="{BB962C8B-B14F-4D97-AF65-F5344CB8AC3E}">
        <p14:creationId xmlns:p14="http://schemas.microsoft.com/office/powerpoint/2010/main" val="60403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7872-00A2-934F-8E8D-8631ED71C604}"/>
              </a:ext>
            </a:extLst>
          </p:cNvPr>
          <p:cNvSpPr>
            <a:spLocks noGrp="1"/>
          </p:cNvSpPr>
          <p:nvPr>
            <p:ph type="title"/>
          </p:nvPr>
        </p:nvSpPr>
        <p:spPr/>
        <p:txBody>
          <a:bodyPr/>
          <a:lstStyle/>
          <a:p>
            <a:r>
              <a:rPr lang="en-US" dirty="0"/>
              <a:t>The Future of Black Workers </a:t>
            </a:r>
            <a:br>
              <a:rPr lang="en-US" dirty="0"/>
            </a:br>
            <a:r>
              <a:rPr lang="en-US" dirty="0"/>
              <a:t>Research &amp; Policy Agenda</a:t>
            </a:r>
          </a:p>
        </p:txBody>
      </p:sp>
      <p:sp>
        <p:nvSpPr>
          <p:cNvPr id="3" name="Slide Number Placeholder 2">
            <a:extLst>
              <a:ext uri="{FF2B5EF4-FFF2-40B4-BE49-F238E27FC236}">
                <a16:creationId xmlns:a16="http://schemas.microsoft.com/office/drawing/2014/main" id="{1CC00A87-1094-6C43-809D-729B063A9E90}"/>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7</a:t>
            </a:fld>
            <a:endParaRPr/>
          </a:p>
        </p:txBody>
      </p:sp>
      <p:cxnSp>
        <p:nvCxnSpPr>
          <p:cNvPr id="5" name="Google Shape;120;p9">
            <a:extLst>
              <a:ext uri="{FF2B5EF4-FFF2-40B4-BE49-F238E27FC236}">
                <a16:creationId xmlns:a16="http://schemas.microsoft.com/office/drawing/2014/main" id="{D59D295C-8664-2848-A8FB-F136139AD823}"/>
              </a:ext>
            </a:extLst>
          </p:cNvPr>
          <p:cNvCxnSpPr>
            <a:cxnSpLocks/>
          </p:cNvCxnSpPr>
          <p:nvPr/>
        </p:nvCxnSpPr>
        <p:spPr>
          <a:xfrm>
            <a:off x="857263" y="1362900"/>
            <a:ext cx="10944211" cy="0"/>
          </a:xfrm>
          <a:prstGeom prst="straightConnector1">
            <a:avLst/>
          </a:prstGeom>
          <a:noFill/>
          <a:ln w="114300" cap="flat" cmpd="sng">
            <a:solidFill>
              <a:schemeClr val="accent2"/>
            </a:solidFill>
            <a:prstDash val="solid"/>
            <a:round/>
            <a:headEnd type="none" w="sm" len="sm"/>
            <a:tailEnd type="none" w="sm" len="sm"/>
          </a:ln>
        </p:spPr>
      </p:cxnSp>
      <p:sp>
        <p:nvSpPr>
          <p:cNvPr id="6" name="TextBox 5">
            <a:extLst>
              <a:ext uri="{FF2B5EF4-FFF2-40B4-BE49-F238E27FC236}">
                <a16:creationId xmlns:a16="http://schemas.microsoft.com/office/drawing/2014/main" id="{B21457EA-377D-6744-B3FA-F6F60323D224}"/>
              </a:ext>
            </a:extLst>
          </p:cNvPr>
          <p:cNvSpPr txBox="1"/>
          <p:nvPr/>
        </p:nvSpPr>
        <p:spPr>
          <a:xfrm>
            <a:off x="2005855" y="2100277"/>
            <a:ext cx="3582292" cy="4247317"/>
          </a:xfrm>
          <a:prstGeom prst="rect">
            <a:avLst/>
          </a:prstGeom>
          <a:noFill/>
        </p:spPr>
        <p:txBody>
          <a:bodyPr wrap="square" rtlCol="0">
            <a:spAutoFit/>
          </a:bodyPr>
          <a:lstStyle/>
          <a:p>
            <a:pPr algn="ctr"/>
            <a:r>
              <a:rPr lang="en-US" b="1" u="sng" dirty="0">
                <a:solidFill>
                  <a:schemeClr val="accent4"/>
                </a:solidFill>
              </a:rPr>
              <a:t>Workforce Development</a:t>
            </a:r>
          </a:p>
          <a:p>
            <a:pPr algn="ctr"/>
            <a:endParaRPr lang="en-US" dirty="0"/>
          </a:p>
          <a:p>
            <a:pPr algn="ctr"/>
            <a:r>
              <a:rPr lang="en-US" dirty="0"/>
              <a:t>Federal, state and local workforce development policy</a:t>
            </a:r>
          </a:p>
          <a:p>
            <a:pPr algn="ctr"/>
            <a:endParaRPr lang="en-US" dirty="0"/>
          </a:p>
          <a:p>
            <a:pPr algn="ctr"/>
            <a:r>
              <a:rPr lang="en-US" dirty="0"/>
              <a:t>Program accountability</a:t>
            </a:r>
          </a:p>
          <a:p>
            <a:pPr algn="ctr"/>
            <a:endParaRPr lang="en-US" dirty="0"/>
          </a:p>
          <a:p>
            <a:pPr algn="ctr"/>
            <a:r>
              <a:rPr lang="en-US" dirty="0"/>
              <a:t>Registered apprenticeships</a:t>
            </a:r>
          </a:p>
          <a:p>
            <a:pPr algn="ctr"/>
            <a:endParaRPr lang="en-US" dirty="0"/>
          </a:p>
          <a:p>
            <a:pPr algn="ctr"/>
            <a:r>
              <a:rPr lang="en-US" dirty="0"/>
              <a:t>Supportive services</a:t>
            </a:r>
          </a:p>
          <a:p>
            <a:pPr algn="ctr"/>
            <a:endParaRPr lang="en-US" dirty="0"/>
          </a:p>
          <a:p>
            <a:pPr algn="ctr"/>
            <a:r>
              <a:rPr lang="en-US" dirty="0"/>
              <a:t>Postsecondary access and completion</a:t>
            </a:r>
          </a:p>
          <a:p>
            <a:pPr algn="ctr"/>
            <a:endParaRPr lang="en-US" dirty="0"/>
          </a:p>
          <a:p>
            <a:pPr algn="ctr"/>
            <a:endParaRPr lang="en-US" dirty="0"/>
          </a:p>
        </p:txBody>
      </p:sp>
      <p:sp>
        <p:nvSpPr>
          <p:cNvPr id="7" name="TextBox 6">
            <a:extLst>
              <a:ext uri="{FF2B5EF4-FFF2-40B4-BE49-F238E27FC236}">
                <a16:creationId xmlns:a16="http://schemas.microsoft.com/office/drawing/2014/main" id="{C8304D03-5E6D-724C-8722-97FAD15F1C9A}"/>
              </a:ext>
            </a:extLst>
          </p:cNvPr>
          <p:cNvSpPr txBox="1"/>
          <p:nvPr/>
        </p:nvSpPr>
        <p:spPr>
          <a:xfrm>
            <a:off x="6603855" y="2050478"/>
            <a:ext cx="3582292" cy="4524315"/>
          </a:xfrm>
          <a:prstGeom prst="rect">
            <a:avLst/>
          </a:prstGeom>
          <a:noFill/>
        </p:spPr>
        <p:txBody>
          <a:bodyPr wrap="square" rtlCol="0">
            <a:spAutoFit/>
          </a:bodyPr>
          <a:lstStyle/>
          <a:p>
            <a:pPr algn="ctr"/>
            <a:r>
              <a:rPr lang="en-US" b="1" u="sng" dirty="0">
                <a:solidFill>
                  <a:schemeClr val="accent4"/>
                </a:solidFill>
              </a:rPr>
              <a:t>Job Quality</a:t>
            </a:r>
          </a:p>
          <a:p>
            <a:pPr algn="ctr"/>
            <a:endParaRPr lang="en-US" b="1" u="sng" dirty="0">
              <a:solidFill>
                <a:schemeClr val="accent4"/>
              </a:solidFill>
            </a:endParaRPr>
          </a:p>
          <a:p>
            <a:pPr algn="ctr"/>
            <a:r>
              <a:rPr lang="en-US" dirty="0"/>
              <a:t>Quality jobs access</a:t>
            </a:r>
          </a:p>
          <a:p>
            <a:pPr algn="ctr"/>
            <a:endParaRPr lang="en-US" dirty="0"/>
          </a:p>
          <a:p>
            <a:pPr algn="ctr"/>
            <a:r>
              <a:rPr lang="en-US" dirty="0"/>
              <a:t>Racial discrimination in hiring and the workplace</a:t>
            </a:r>
          </a:p>
          <a:p>
            <a:pPr algn="ctr"/>
            <a:endParaRPr lang="en-US" dirty="0"/>
          </a:p>
          <a:p>
            <a:pPr algn="ctr"/>
            <a:r>
              <a:rPr lang="en-US" dirty="0"/>
              <a:t>Occupational segregation</a:t>
            </a:r>
          </a:p>
          <a:p>
            <a:pPr algn="ctr"/>
            <a:endParaRPr lang="en-US" dirty="0"/>
          </a:p>
          <a:p>
            <a:pPr algn="ctr"/>
            <a:r>
              <a:rPr lang="en-US" dirty="0"/>
              <a:t>Labor power</a:t>
            </a:r>
          </a:p>
          <a:p>
            <a:pPr algn="ctr"/>
            <a:endParaRPr lang="en-US" dirty="0"/>
          </a:p>
          <a:p>
            <a:pPr algn="ctr"/>
            <a:r>
              <a:rPr lang="en-US" dirty="0"/>
              <a:t>Worker wages and benefits</a:t>
            </a:r>
          </a:p>
          <a:p>
            <a:pPr algn="ctr"/>
            <a:endParaRPr lang="en-US" dirty="0"/>
          </a:p>
          <a:p>
            <a:pPr algn="ctr"/>
            <a:r>
              <a:rPr lang="en-US" dirty="0"/>
              <a:t>Automation and displacement</a:t>
            </a:r>
          </a:p>
          <a:p>
            <a:pPr algn="ctr"/>
            <a:endParaRPr lang="en-US" dirty="0"/>
          </a:p>
          <a:p>
            <a:pPr algn="ctr"/>
            <a:endParaRPr lang="en-US" dirty="0"/>
          </a:p>
        </p:txBody>
      </p:sp>
    </p:spTree>
    <p:extLst>
      <p:ext uri="{BB962C8B-B14F-4D97-AF65-F5344CB8AC3E}">
        <p14:creationId xmlns:p14="http://schemas.microsoft.com/office/powerpoint/2010/main" val="7194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7872-00A2-934F-8E8D-8631ED71C604}"/>
              </a:ext>
            </a:extLst>
          </p:cNvPr>
          <p:cNvSpPr>
            <a:spLocks noGrp="1"/>
          </p:cNvSpPr>
          <p:nvPr>
            <p:ph type="title"/>
          </p:nvPr>
        </p:nvSpPr>
        <p:spPr/>
        <p:txBody>
          <a:bodyPr/>
          <a:lstStyle/>
          <a:p>
            <a:r>
              <a:rPr lang="en-US" dirty="0"/>
              <a:t>Examples of Current Work</a:t>
            </a:r>
          </a:p>
        </p:txBody>
      </p:sp>
      <p:sp>
        <p:nvSpPr>
          <p:cNvPr id="3" name="Slide Number Placeholder 2">
            <a:extLst>
              <a:ext uri="{FF2B5EF4-FFF2-40B4-BE49-F238E27FC236}">
                <a16:creationId xmlns:a16="http://schemas.microsoft.com/office/drawing/2014/main" id="{1CC00A87-1094-6C43-809D-729B063A9E90}"/>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8</a:t>
            </a:fld>
            <a:endParaRPr/>
          </a:p>
        </p:txBody>
      </p:sp>
      <p:cxnSp>
        <p:nvCxnSpPr>
          <p:cNvPr id="5" name="Google Shape;120;p9">
            <a:extLst>
              <a:ext uri="{FF2B5EF4-FFF2-40B4-BE49-F238E27FC236}">
                <a16:creationId xmlns:a16="http://schemas.microsoft.com/office/drawing/2014/main" id="{D59D295C-8664-2848-A8FB-F136139AD823}"/>
              </a:ext>
            </a:extLst>
          </p:cNvPr>
          <p:cNvCxnSpPr>
            <a:cxnSpLocks/>
          </p:cNvCxnSpPr>
          <p:nvPr/>
        </p:nvCxnSpPr>
        <p:spPr>
          <a:xfrm>
            <a:off x="857263" y="1362900"/>
            <a:ext cx="10944211" cy="0"/>
          </a:xfrm>
          <a:prstGeom prst="straightConnector1">
            <a:avLst/>
          </a:prstGeom>
          <a:noFill/>
          <a:ln w="114300" cap="flat" cmpd="sng">
            <a:solidFill>
              <a:schemeClr val="accent2"/>
            </a:solidFill>
            <a:prstDash val="solid"/>
            <a:round/>
            <a:headEnd type="none" w="sm" len="sm"/>
            <a:tailEnd type="none" w="sm" len="sm"/>
          </a:ln>
        </p:spPr>
      </p:cxnSp>
      <p:sp>
        <p:nvSpPr>
          <p:cNvPr id="6" name="TextBox 5">
            <a:extLst>
              <a:ext uri="{FF2B5EF4-FFF2-40B4-BE49-F238E27FC236}">
                <a16:creationId xmlns:a16="http://schemas.microsoft.com/office/drawing/2014/main" id="{B21457EA-377D-6744-B3FA-F6F60323D224}"/>
              </a:ext>
            </a:extLst>
          </p:cNvPr>
          <p:cNvSpPr txBox="1"/>
          <p:nvPr/>
        </p:nvSpPr>
        <p:spPr>
          <a:xfrm>
            <a:off x="838114" y="2686065"/>
            <a:ext cx="5257886" cy="2308324"/>
          </a:xfrm>
          <a:prstGeom prst="rect">
            <a:avLst/>
          </a:prstGeom>
          <a:noFill/>
        </p:spPr>
        <p:txBody>
          <a:bodyPr wrap="square" rtlCol="0">
            <a:spAutoFit/>
          </a:bodyPr>
          <a:lstStyle/>
          <a:p>
            <a:r>
              <a:rPr lang="en-US" b="1" dirty="0">
                <a:solidFill>
                  <a:schemeClr val="accent4"/>
                </a:solidFill>
              </a:rPr>
              <a:t>Preparing Black workers for the future of work</a:t>
            </a:r>
          </a:p>
          <a:p>
            <a:endParaRPr lang="en-US" b="1" dirty="0">
              <a:solidFill>
                <a:schemeClr val="accent4"/>
              </a:solidFill>
            </a:endParaRPr>
          </a:p>
          <a:p>
            <a:r>
              <a:rPr lang="en-US" dirty="0"/>
              <a:t>Building off the Joint Center’s seminal report on the future of work in the Black Rural South, we are collaborating with the congressional Future of Work Caucus to advance solutions to support Black workers at greater risk of displacement due to automation in the Black Rural South.</a:t>
            </a:r>
          </a:p>
        </p:txBody>
      </p:sp>
      <p:pic>
        <p:nvPicPr>
          <p:cNvPr id="8" name="Picture 7" descr="A group of people posing for the camera&#10;&#10;Description automatically generated with medium confidence">
            <a:extLst>
              <a:ext uri="{FF2B5EF4-FFF2-40B4-BE49-F238E27FC236}">
                <a16:creationId xmlns:a16="http://schemas.microsoft.com/office/drawing/2014/main" id="{1F30E636-0200-7640-AEC6-1693F8198F0F}"/>
              </a:ext>
            </a:extLst>
          </p:cNvPr>
          <p:cNvPicPr>
            <a:picLocks noChangeAspect="1"/>
          </p:cNvPicPr>
          <p:nvPr/>
        </p:nvPicPr>
        <p:blipFill rotWithShape="1">
          <a:blip r:embed="rId3"/>
          <a:srcRect l="50702"/>
          <a:stretch/>
        </p:blipFill>
        <p:spPr>
          <a:xfrm>
            <a:off x="7051592" y="1899411"/>
            <a:ext cx="3428869" cy="4053249"/>
          </a:xfrm>
          <a:prstGeom prst="rect">
            <a:avLst/>
          </a:prstGeom>
        </p:spPr>
      </p:pic>
    </p:spTree>
    <p:extLst>
      <p:ext uri="{BB962C8B-B14F-4D97-AF65-F5344CB8AC3E}">
        <p14:creationId xmlns:p14="http://schemas.microsoft.com/office/powerpoint/2010/main" val="86349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7872-00A2-934F-8E8D-8631ED71C604}"/>
              </a:ext>
            </a:extLst>
          </p:cNvPr>
          <p:cNvSpPr>
            <a:spLocks noGrp="1"/>
          </p:cNvSpPr>
          <p:nvPr>
            <p:ph type="title"/>
          </p:nvPr>
        </p:nvSpPr>
        <p:spPr/>
        <p:txBody>
          <a:bodyPr/>
          <a:lstStyle/>
          <a:p>
            <a:r>
              <a:rPr lang="en-US" dirty="0"/>
              <a:t>Examples of Current Work</a:t>
            </a:r>
          </a:p>
        </p:txBody>
      </p:sp>
      <p:sp>
        <p:nvSpPr>
          <p:cNvPr id="3" name="Slide Number Placeholder 2">
            <a:extLst>
              <a:ext uri="{FF2B5EF4-FFF2-40B4-BE49-F238E27FC236}">
                <a16:creationId xmlns:a16="http://schemas.microsoft.com/office/drawing/2014/main" id="{1CC00A87-1094-6C43-809D-729B063A9E90}"/>
              </a:ext>
            </a:extLst>
          </p:cNvPr>
          <p:cNvSpPr>
            <a:spLocks noGrp="1"/>
          </p:cNvSpPr>
          <p:nvPr>
            <p:ph type="sldNum" idx="12"/>
          </p:nvPr>
        </p:nvSpPr>
        <p:spPr/>
        <p:txBody>
          <a:bodyPr/>
          <a:lstStyle/>
          <a:p>
            <a:pPr marL="0" lvl="0" indent="0" algn="r" rtl="0">
              <a:spcBef>
                <a:spcPts val="0"/>
              </a:spcBef>
              <a:spcAft>
                <a:spcPts val="0"/>
              </a:spcAft>
              <a:buNone/>
            </a:pPr>
            <a:r>
              <a:rPr lang="en-US"/>
              <a:t>Page | </a:t>
            </a:r>
            <a:fld id="{00000000-1234-1234-1234-123412341234}" type="slidenum">
              <a:rPr lang="en-US" smtClean="0"/>
              <a:t>9</a:t>
            </a:fld>
            <a:endParaRPr/>
          </a:p>
        </p:txBody>
      </p:sp>
      <p:cxnSp>
        <p:nvCxnSpPr>
          <p:cNvPr id="5" name="Google Shape;120;p9">
            <a:extLst>
              <a:ext uri="{FF2B5EF4-FFF2-40B4-BE49-F238E27FC236}">
                <a16:creationId xmlns:a16="http://schemas.microsoft.com/office/drawing/2014/main" id="{D59D295C-8664-2848-A8FB-F136139AD823}"/>
              </a:ext>
            </a:extLst>
          </p:cNvPr>
          <p:cNvCxnSpPr>
            <a:cxnSpLocks/>
          </p:cNvCxnSpPr>
          <p:nvPr/>
        </p:nvCxnSpPr>
        <p:spPr>
          <a:xfrm>
            <a:off x="857263" y="1362900"/>
            <a:ext cx="10944211" cy="0"/>
          </a:xfrm>
          <a:prstGeom prst="straightConnector1">
            <a:avLst/>
          </a:prstGeom>
          <a:noFill/>
          <a:ln w="114300" cap="flat" cmpd="sng">
            <a:solidFill>
              <a:schemeClr val="accent2"/>
            </a:solidFill>
            <a:prstDash val="solid"/>
            <a:round/>
            <a:headEnd type="none" w="sm" len="sm"/>
            <a:tailEnd type="none" w="sm" len="sm"/>
          </a:ln>
        </p:spPr>
      </p:cxnSp>
      <p:sp>
        <p:nvSpPr>
          <p:cNvPr id="6" name="TextBox 5">
            <a:extLst>
              <a:ext uri="{FF2B5EF4-FFF2-40B4-BE49-F238E27FC236}">
                <a16:creationId xmlns:a16="http://schemas.microsoft.com/office/drawing/2014/main" id="{440C9DCA-33AE-6D4F-8877-452C557687FF}"/>
              </a:ext>
            </a:extLst>
          </p:cNvPr>
          <p:cNvSpPr txBox="1"/>
          <p:nvPr/>
        </p:nvSpPr>
        <p:spPr>
          <a:xfrm>
            <a:off x="518985" y="2589353"/>
            <a:ext cx="5257886" cy="2308324"/>
          </a:xfrm>
          <a:prstGeom prst="rect">
            <a:avLst/>
          </a:prstGeom>
          <a:noFill/>
        </p:spPr>
        <p:txBody>
          <a:bodyPr wrap="square" rtlCol="0">
            <a:spAutoFit/>
          </a:bodyPr>
          <a:lstStyle/>
          <a:p>
            <a:r>
              <a:rPr lang="en-US" b="1" dirty="0">
                <a:solidFill>
                  <a:schemeClr val="accent4"/>
                </a:solidFill>
              </a:rPr>
              <a:t>Influencing workforce investments in Build Back Better legislation</a:t>
            </a:r>
          </a:p>
          <a:p>
            <a:endParaRPr lang="en-US" b="1" dirty="0">
              <a:solidFill>
                <a:schemeClr val="accent4"/>
              </a:solidFill>
            </a:endParaRPr>
          </a:p>
          <a:p>
            <a:r>
              <a:rPr lang="en-US" dirty="0"/>
              <a:t>Working in coalition with national partners to prioritize Black workers in Biden’s Build Back Better recovery package, calling on $80 billion -$100 billion in new workforce investments</a:t>
            </a:r>
          </a:p>
          <a:p>
            <a:endParaRPr lang="en-US" b="1" dirty="0">
              <a:solidFill>
                <a:schemeClr val="accent4"/>
              </a:solidFill>
            </a:endParaRPr>
          </a:p>
        </p:txBody>
      </p:sp>
      <p:pic>
        <p:nvPicPr>
          <p:cNvPr id="1026" name="Picture 2" descr="May be an image of 1 person and text that says 'JOIN US for our first fireside chat with Secretary of Labor Marty Walsh Walshto to discuss the critical role of investments in skills training for workers, employers, and an inclusive economic recovery. Brad Markell, Allison Dembeck, Alex Camardelle Secretary of Labor Marty Walsh will join us as well to share their reflections.'">
            <a:extLst>
              <a:ext uri="{FF2B5EF4-FFF2-40B4-BE49-F238E27FC236}">
                <a16:creationId xmlns:a16="http://schemas.microsoft.com/office/drawing/2014/main" id="{FAA7A1FB-956F-4347-A1F5-322869192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027" y="2422367"/>
            <a:ext cx="5666988" cy="284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31944"/>
      </p:ext>
    </p:extLst>
  </p:cSld>
  <p:clrMapOvr>
    <a:masterClrMapping/>
  </p:clrMapOvr>
</p:sld>
</file>

<file path=ppt/theme/theme1.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143055"/>
      </a:accent1>
      <a:accent2>
        <a:srgbClr val="B4AA8E"/>
      </a:accent2>
      <a:accent3>
        <a:srgbClr val="08738B"/>
      </a:accent3>
      <a:accent4>
        <a:srgbClr val="614051"/>
      </a:accent4>
      <a:accent5>
        <a:srgbClr val="3298BE"/>
      </a:accent5>
      <a:accent6>
        <a:srgbClr val="916C8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CB55BE5E6DE940A090D3D831153E84" ma:contentTypeVersion="12" ma:contentTypeDescription="Create a new document." ma:contentTypeScope="" ma:versionID="0a3d9f708fee4625c7bfb257f014243c">
  <xsd:schema xmlns:xsd="http://www.w3.org/2001/XMLSchema" xmlns:xs="http://www.w3.org/2001/XMLSchema" xmlns:p="http://schemas.microsoft.com/office/2006/metadata/properties" xmlns:ns2="c54666bf-6b83-47b4-9546-62866f87ebd4" xmlns:ns3="6dc8983e-1703-4df9-bb67-c57ffd4c5a7e" targetNamespace="http://schemas.microsoft.com/office/2006/metadata/properties" ma:root="true" ma:fieldsID="5460245c15a9010b62fab042e073ef8f" ns2:_="" ns3:_="">
    <xsd:import namespace="c54666bf-6b83-47b4-9546-62866f87ebd4"/>
    <xsd:import namespace="6dc8983e-1703-4df9-bb67-c57ffd4c5a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666bf-6b83-47b4-9546-62866f87e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c8983e-1703-4df9-bb67-c57ffd4c5a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04A68-8A21-4BBB-A2A1-B90AA8CB9807}">
  <ds:schemaRefs>
    <ds:schemaRef ds:uri="http://schemas.microsoft.com/office/2006/documentManagement/types"/>
    <ds:schemaRef ds:uri="c54666bf-6b83-47b4-9546-62866f87ebd4"/>
    <ds:schemaRef ds:uri="http://purl.org/dc/dcmitype/"/>
    <ds:schemaRef ds:uri="http://purl.org/dc/elements/1.1/"/>
    <ds:schemaRef ds:uri="http://www.w3.org/XML/1998/namespace"/>
    <ds:schemaRef ds:uri="6dc8983e-1703-4df9-bb67-c57ffd4c5a7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8FD9F9D-F214-4AD7-8A3A-5CA3EB581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666bf-6b83-47b4-9546-62866f87ebd4"/>
    <ds:schemaRef ds:uri="6dc8983e-1703-4df9-bb67-c57ffd4c5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1EB4CA-93E2-41D7-9096-C39031127A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494</TotalTime>
  <Words>2123</Words>
  <Application>Microsoft Office PowerPoint</Application>
  <PresentationFormat>Widescreen</PresentationFormat>
  <Paragraphs>227</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Montserrat</vt:lpstr>
      <vt:lpstr>Noto Sans Symbols</vt:lpstr>
      <vt:lpstr>Roboto</vt:lpstr>
      <vt:lpstr>1_Office Theme</vt:lpstr>
      <vt:lpstr>PowerPoint Presentation</vt:lpstr>
      <vt:lpstr>PowerPoint Presentation</vt:lpstr>
      <vt:lpstr>PowerPoint Presentation</vt:lpstr>
      <vt:lpstr>Why this matters to me</vt:lpstr>
      <vt:lpstr>The Future of Black Workers</vt:lpstr>
      <vt:lpstr>The Future of Black Workers means</vt:lpstr>
      <vt:lpstr>The Future of Black Workers  Research &amp; Policy Agenda</vt:lpstr>
      <vt:lpstr>Examples of Current Work</vt:lpstr>
      <vt:lpstr>Examples of Current Work</vt:lpstr>
      <vt:lpstr>Examples of Current Work</vt:lpstr>
      <vt:lpstr>PowerPoint Presentation</vt:lpstr>
      <vt:lpstr> </vt:lpstr>
      <vt:lpstr>Background Workforce Innovation and Opportunity Act (WIOA)</vt:lpstr>
      <vt:lpstr>PowerPoint Presentation</vt:lpstr>
      <vt:lpstr>Problem Statement</vt:lpstr>
      <vt:lpstr>Theoretical Foundation: Theories of Political Economy, Neoliberalism</vt:lpstr>
      <vt:lpstr>Theoretical Foundation: Theories of Political Economy, Neoliberalism</vt:lpstr>
      <vt:lpstr>Theoretical Foundation: Theories of Political Economy, Neoliberalism</vt:lpstr>
      <vt:lpstr>Theoretical Foundation: Theories of Political Economy, Neoliberalism</vt:lpstr>
      <vt:lpstr>PowerPoint Presentation</vt:lpstr>
      <vt:lpstr>PowerPoint Presentation</vt:lpstr>
      <vt:lpstr>PowerPoint Presentation</vt:lpstr>
      <vt:lpstr>PowerPoint Presentation</vt:lpstr>
      <vt:lpstr>WIOA and Black workers</vt:lpstr>
      <vt:lpstr>PowerPoint Presentation</vt:lpstr>
      <vt:lpstr>WIOA and Black workers</vt:lpstr>
      <vt:lpstr>PowerPoint Presentation</vt:lpstr>
      <vt:lpstr>PowerPoint Presentation</vt:lpstr>
      <vt:lpstr>5 Principles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Camardelle</dc:creator>
  <cp:lastModifiedBy>Cemaj Hochstein, Marina Natalia</cp:lastModifiedBy>
  <cp:revision>3</cp:revision>
  <dcterms:created xsi:type="dcterms:W3CDTF">2021-10-12T14:13:11Z</dcterms:created>
  <dcterms:modified xsi:type="dcterms:W3CDTF">2022-01-25T18:10:54Z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0x0101001BCB55BE5E6DE940A090D3D831153E84</vt:lpwstr>
  </property>
</Properties>
</file>