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911" r:id="rId2"/>
    <p:sldId id="914" r:id="rId3"/>
    <p:sldId id="923" r:id="rId4"/>
    <p:sldId id="921" r:id="rId5"/>
    <p:sldId id="922" r:id="rId6"/>
    <p:sldId id="920" r:id="rId7"/>
    <p:sldId id="919" r:id="rId8"/>
    <p:sldId id="918" r:id="rId9"/>
    <p:sldId id="895" r:id="rId10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C88B6B-13CA-3E6D-EF27-292B34D228E4}" name="CEO" initials="CEO" userId="CEO" providerId="None"/>
  <p188:author id="{5ADFBF74-27B2-BE76-54B5-A25102F87126}" name="Jennifer Daley" initials="JD" userId="Jennifer Daley" providerId="None"/>
  <p188:author id="{E272FEE2-795A-4C2B-BCD6-9CC957C50131}" name="Janet Javar" initials="JJ" userId="Janet Javar" providerId="None"/>
  <p188:author id="{86D5C4F2-885E-6B23-9DB9-ACE149AD79C5}" name="Kuehn, Dan" initials="KD" userId="Kuehn, Dan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prest, Pamela" initials="LP" lastIdx="19" clrIdx="0"/>
  <p:cmAuthor id="2" name="Congdon, William" initials="CW" lastIdx="9" clrIdx="1">
    <p:extLst>
      <p:ext uri="{19B8F6BF-5375-455C-9EA6-DF929625EA0E}">
        <p15:presenceInfo xmlns:p15="http://schemas.microsoft.com/office/powerpoint/2012/main" userId="S::wcongdon@urban.org::6bd67fb0-33e6-4d50-aa6f-476add35b242" providerId="AD"/>
      </p:ext>
    </p:extLst>
  </p:cmAuthor>
  <p:cmAuthor id="3" name="Butrica, Barbara" initials="BB" lastIdx="3" clrIdx="2">
    <p:extLst>
      <p:ext uri="{19B8F6BF-5375-455C-9EA6-DF929625EA0E}">
        <p15:presenceInfo xmlns:p15="http://schemas.microsoft.com/office/powerpoint/2012/main" userId="S-1-5-21-1053119219-327446729-612134452-2661" providerId="AD"/>
      </p:ext>
    </p:extLst>
  </p:cmAuthor>
  <p:cmAuthor id="4" name="Butrica, Barbara" initials="BB [2]" lastIdx="1" clrIdx="3">
    <p:extLst>
      <p:ext uri="{19B8F6BF-5375-455C-9EA6-DF929625EA0E}">
        <p15:presenceInfo xmlns:p15="http://schemas.microsoft.com/office/powerpoint/2012/main" userId="S::BButrica@urban.org::d9d72ad6-61a4-4f82-9691-6212f005cac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B6B8"/>
    <a:srgbClr val="3E393B"/>
    <a:srgbClr val="F9FAF9"/>
    <a:srgbClr val="474345"/>
    <a:srgbClr val="4D494B"/>
    <a:srgbClr val="A64C24"/>
    <a:srgbClr val="534F51"/>
    <a:srgbClr val="F0BA1B"/>
    <a:srgbClr val="F7F6F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9" autoAdjust="0"/>
    <p:restoredTop sz="95759" autoAdjust="0"/>
  </p:normalViewPr>
  <p:slideViewPr>
    <p:cSldViewPr snapToGrid="0" snapToObjects="1" showGuides="1">
      <p:cViewPr varScale="1">
        <p:scale>
          <a:sx n="64" d="100"/>
          <a:sy n="64" d="100"/>
        </p:scale>
        <p:origin x="87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6" d="100"/>
          <a:sy n="116" d="100"/>
        </p:scale>
        <p:origin x="302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Sheet6!$A$1:$A$6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Sheet6!$B$1:$B$6</c:f>
              <c:numCache>
                <c:formatCode>#,##0</c:formatCode>
                <c:ptCount val="6"/>
                <c:pt idx="0">
                  <c:v>447929</c:v>
                </c:pt>
                <c:pt idx="1">
                  <c:v>505371</c:v>
                </c:pt>
                <c:pt idx="2">
                  <c:v>533607</c:v>
                </c:pt>
                <c:pt idx="3">
                  <c:v>585026</c:v>
                </c:pt>
                <c:pt idx="4">
                  <c:v>633476</c:v>
                </c:pt>
                <c:pt idx="5">
                  <c:v>636515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76-4656-B9ED-6CD8E4E35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8482992"/>
        <c:axId val="598483824"/>
      </c:lineChart>
      <c:catAx>
        <c:axId val="59848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3824"/>
        <c:crosses val="autoZero"/>
        <c:auto val="1"/>
        <c:lblAlgn val="ctr"/>
        <c:lblOffset val="100"/>
        <c:noMultiLvlLbl val="0"/>
      </c:catAx>
      <c:valAx>
        <c:axId val="598483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48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Sheet3!$A$2:$A$8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Sheet3!$E$2:$E$8</c:f>
              <c:numCache>
                <c:formatCode>0.0%</c:formatCode>
                <c:ptCount val="7"/>
                <c:pt idx="0">
                  <c:v>7.3252105650502899E-2</c:v>
                </c:pt>
                <c:pt idx="1">
                  <c:v>7.7541683371459572E-2</c:v>
                </c:pt>
                <c:pt idx="2">
                  <c:v>8.8566902105749551E-2</c:v>
                </c:pt>
                <c:pt idx="3">
                  <c:v>0.12274867897085819</c:v>
                </c:pt>
                <c:pt idx="4">
                  <c:v>0.11765101272629504</c:v>
                </c:pt>
                <c:pt idx="5">
                  <c:v>0.1294265188804396</c:v>
                </c:pt>
                <c:pt idx="6">
                  <c:v>0.16582439838750379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DE-4EF3-A08C-575B69351E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68224"/>
        <c:axId val="16567392"/>
      </c:lineChart>
      <c:catAx>
        <c:axId val="1656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567392"/>
        <c:crosses val="autoZero"/>
        <c:auto val="1"/>
        <c:lblAlgn val="ctr"/>
        <c:lblOffset val="100"/>
        <c:noMultiLvlLbl val="0"/>
      </c:catAx>
      <c:valAx>
        <c:axId val="16567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1656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Sheet4!$A$2:$A$8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Sheet4!$J$2:$J$8</c:f>
              <c:numCache>
                <c:formatCode>0%</c:formatCode>
                <c:ptCount val="7"/>
                <c:pt idx="0">
                  <c:v>0.1171068770954289</c:v>
                </c:pt>
                <c:pt idx="1">
                  <c:v>0.12138292101973917</c:v>
                </c:pt>
                <c:pt idx="2">
                  <c:v>0.11652254274209518</c:v>
                </c:pt>
                <c:pt idx="3">
                  <c:v>0.12465471435860442</c:v>
                </c:pt>
                <c:pt idx="4">
                  <c:v>0.12270206687951604</c:v>
                </c:pt>
                <c:pt idx="5">
                  <c:v>0.1060570914942662</c:v>
                </c:pt>
                <c:pt idx="6">
                  <c:v>0.11105863782217162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92-4CB4-BBA8-D8A85ED4C2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7509152"/>
        <c:axId val="487510400"/>
      </c:lineChart>
      <c:catAx>
        <c:axId val="487509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87510400"/>
        <c:crosses val="autoZero"/>
        <c:auto val="1"/>
        <c:lblAlgn val="ctr"/>
        <c:lblOffset val="100"/>
        <c:noMultiLvlLbl val="0"/>
      </c:catAx>
      <c:valAx>
        <c:axId val="487510400"/>
        <c:scaling>
          <c:orientation val="minMax"/>
          <c:max val="0.1800000000000000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48750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303718940966999E-2"/>
                  <c:y val="-2.326671251982802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332-413C-9F7B-CD5A63ED596A}"/>
                </c:ext>
              </c:extLst>
            </c:dLbl>
            <c:dLbl>
              <c:idx val="1"/>
              <c:layout>
                <c:manualLayout>
                  <c:x val="-1.2202479293978E-2"/>
                  <c:y val="-2.53821614169561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32-413C-9F7B-CD5A63ED596A}"/>
                </c:ext>
              </c:extLst>
            </c:dLbl>
            <c:dLbl>
              <c:idx val="2"/>
              <c:layout>
                <c:manualLayout>
                  <c:x val="-1.5863223082171401E-2"/>
                  <c:y val="-2.53821614169561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32-413C-9F7B-CD5A63ED596A}"/>
                </c:ext>
              </c:extLst>
            </c:dLbl>
            <c:dLbl>
              <c:idx val="3"/>
              <c:layout>
                <c:manualLayout>
                  <c:x val="-1.46429751527736E-2"/>
                  <c:y val="-7.61464842508684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32-413C-9F7B-CD5A63ED596A}"/>
                </c:ext>
              </c:extLst>
            </c:dLbl>
            <c:dLbl>
              <c:idx val="4"/>
              <c:layout>
                <c:manualLayout>
                  <c:x val="-1.5863223082171401E-2"/>
                  <c:y val="-5.076432283391232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32-413C-9F7B-CD5A63ED596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Hispanic</c:v>
                </c:pt>
                <c:pt idx="1">
                  <c:v>White non-Hispanic</c:v>
                </c:pt>
                <c:pt idx="2">
                  <c:v>Black non-Hispanic</c:v>
                </c:pt>
                <c:pt idx="3">
                  <c:v>Other non-Hispanic</c:v>
                </c:pt>
                <c:pt idx="4">
                  <c:v>Do not provide</c:v>
                </c:pt>
              </c:strCache>
            </c:strRef>
          </c:cat>
          <c:val>
            <c:numRef>
              <c:f>Sheet2!$B$2:$B$6</c:f>
              <c:numCache>
                <c:formatCode>_("$"* #,##0.00_);_("$"* \(#,##0.00\);_("$"* "-"??_);_(@_)</c:formatCode>
                <c:ptCount val="5"/>
                <c:pt idx="0">
                  <c:v>21.121493999999998</c:v>
                </c:pt>
                <c:pt idx="1">
                  <c:v>18.843346</c:v>
                </c:pt>
                <c:pt idx="2">
                  <c:v>16.468572999999999</c:v>
                </c:pt>
                <c:pt idx="3">
                  <c:v>19.956814999999999</c:v>
                </c:pt>
                <c:pt idx="4">
                  <c:v>19.818527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32-413C-9F7B-CD5A63ED596A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Sheet2!$A$2:$A$6</c:f>
              <c:strCache>
                <c:ptCount val="5"/>
                <c:pt idx="0">
                  <c:v>Hispanic</c:v>
                </c:pt>
                <c:pt idx="1">
                  <c:v>White non-Hispanic</c:v>
                </c:pt>
                <c:pt idx="2">
                  <c:v>Black non-Hispanic</c:v>
                </c:pt>
                <c:pt idx="3">
                  <c:v>Other non-Hispanic</c:v>
                </c:pt>
                <c:pt idx="4">
                  <c:v>Do not provide</c:v>
                </c:pt>
              </c:strCache>
            </c:strRef>
          </c:cat>
          <c:val>
            <c:numRef>
              <c:f>Sheet2!$C$2:$C$6</c:f>
              <c:numCache>
                <c:formatCode>_("$"* #,##0.00_);_("$"* \(#,##0.00\);_("$"* "-"??_);_(@_)</c:formatCode>
                <c:ptCount val="5"/>
                <c:pt idx="0">
                  <c:v>25.275455999999998</c:v>
                </c:pt>
                <c:pt idx="1">
                  <c:v>24.552274000000001</c:v>
                </c:pt>
                <c:pt idx="2">
                  <c:v>18.589189000000001</c:v>
                </c:pt>
                <c:pt idx="3">
                  <c:v>24.665582000000001</c:v>
                </c:pt>
                <c:pt idx="4">
                  <c:v>23.971415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32-413C-9F7B-CD5A63ED596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71913856"/>
        <c:axId val="771912192"/>
      </c:barChart>
      <c:catAx>
        <c:axId val="77191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71912192"/>
        <c:crosses val="autoZero"/>
        <c:auto val="1"/>
        <c:lblAlgn val="ctr"/>
        <c:lblOffset val="100"/>
        <c:noMultiLvlLbl val="0"/>
      </c:catAx>
      <c:valAx>
        <c:axId val="771912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7191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935E4EA1-A99D-B048-BA0C-79C029FED16D}" type="datetimeFigureOut">
              <a:t>4/28/2022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E929975D-F705-A745-832F-2C52B796434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23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5"/>
          </a:xfrm>
          <a:prstGeom prst="rect">
            <a:avLst/>
          </a:prstGeom>
        </p:spPr>
        <p:txBody>
          <a:bodyPr vert="horz" lIns="93102" tIns="46552" rIns="93102" bIns="46552" rtlCol="0"/>
          <a:lstStyle>
            <a:lvl1pPr algn="r">
              <a:defRPr sz="1200"/>
            </a:lvl1pPr>
          </a:lstStyle>
          <a:p>
            <a:fld id="{29341F68-DADF-2547-A6B4-F95624CB91F3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5963" y="1160463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2" tIns="46552" rIns="93102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4470836"/>
            <a:ext cx="5603240" cy="3657958"/>
          </a:xfrm>
          <a:prstGeom prst="rect">
            <a:avLst/>
          </a:prstGeom>
        </p:spPr>
        <p:txBody>
          <a:bodyPr vert="horz" lIns="93102" tIns="46552" rIns="93102" bIns="465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4"/>
          </a:xfrm>
          <a:prstGeom prst="rect">
            <a:avLst/>
          </a:prstGeom>
        </p:spPr>
        <p:txBody>
          <a:bodyPr vert="horz" lIns="93102" tIns="46552" rIns="93102" bIns="46552" rtlCol="0" anchor="b"/>
          <a:lstStyle>
            <a:lvl1pPr algn="r">
              <a:defRPr sz="1200"/>
            </a:lvl1pPr>
          </a:lstStyle>
          <a:p>
            <a:fld id="{EC910B79-A433-044A-A8FC-6C2E1104D2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07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7"/>
            <a:ext cx="3274828" cy="5103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457200"/>
            <a:ext cx="3721608" cy="1007936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265815" y="-496181"/>
            <a:ext cx="1584917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</a:t>
            </a:r>
            <a:r>
              <a:rPr lang="en-US" sz="1200" b="1" dirty="0">
                <a:solidFill>
                  <a:schemeClr val="accent2"/>
                </a:solidFill>
              </a:rPr>
              <a:t>Cover A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ight">
    <p:bg>
      <p:bgPr>
        <a:solidFill>
          <a:schemeClr val="bg2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936955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Divider Light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  <a:solidFill>
                  <a:schemeClr val="tx1"/>
                </a:solidFill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</p:spPr>
        <p:txBody>
          <a:bodyPr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768096" y="1889125"/>
            <a:ext cx="10966704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5815" y="-496181"/>
            <a:ext cx="1860156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Quote Light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5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768096" y="1889125"/>
            <a:ext cx="10966704" cy="4035425"/>
          </a:xfrm>
        </p:spPr>
        <p:txBody>
          <a:bodyPr/>
          <a:lstStyle>
            <a:lvl1pPr marL="0" indent="0">
              <a:buNone/>
              <a:defRPr i="1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Add Quote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65815" y="-496181"/>
            <a:ext cx="1820939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Quote Dark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265815" y="-496181"/>
            <a:ext cx="1415941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Blank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B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6347637"/>
            <a:ext cx="3274828" cy="5103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3300984"/>
          </a:xfrm>
          <a:solidFill>
            <a:schemeClr val="bg2">
              <a:lumMod val="85000"/>
            </a:schemeClr>
          </a:solidFill>
        </p:spPr>
        <p:txBody>
          <a:bodyPr lIns="182880" rIns="182880" anchor="t"/>
          <a:lstStyle>
            <a:lvl1pPr marL="0" indent="0" algn="ctr">
              <a:spcAft>
                <a:spcPts val="0"/>
              </a:spcAft>
              <a:buNone/>
              <a:defRPr baseline="0">
                <a:solidFill>
                  <a:schemeClr val="bg1"/>
                </a:solidFill>
              </a:defRPr>
            </a:lvl1pPr>
          </a:lstStyle>
          <a:p>
            <a:br>
              <a:rPr lang="en-US" dirty="0"/>
            </a:br>
            <a:r>
              <a:rPr lang="en-US" dirty="0"/>
              <a:t>Drag picture to placeholder or click icon to add from a file.</a:t>
            </a:r>
            <a:br>
              <a:rPr lang="en-US" dirty="0"/>
            </a:br>
            <a:r>
              <a:rPr lang="en-US" dirty="0"/>
              <a:t>Photo will be cropped to 960x260 pixels.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488944"/>
            <a:ext cx="3721608" cy="1007936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265815" y="-496181"/>
            <a:ext cx="2432059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  <a:prstDash val="solid"/>
          </a:ln>
        </p:spPr>
        <p:txBody>
          <a:bodyPr wrap="none" lIns="182880" tIns="91440" rIns="182880" bIns="182880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Master: Cover B with image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59602185-155F-114D-ABC9-23953F6B44C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000" y="5725684"/>
            <a:ext cx="5638800" cy="417677"/>
          </a:xfrm>
        </p:spPr>
        <p:txBody>
          <a:bodyPr anchor="b">
            <a:normAutofit/>
          </a:bodyPr>
          <a:lstStyle>
            <a:lvl1pPr marL="0" indent="0" algn="r">
              <a:buNone/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optional author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2088" userDrawn="1">
          <p15:clr>
            <a:srgbClr val="FBAE40"/>
          </p15:clr>
        </p15:guide>
        <p15:guide id="3" orient="horz" pos="3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690677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Only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3CC05F-D06D-3140-B072-F1CAE0BC36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0" rIns="0" anchor="t" anchorCtr="0">
            <a:noAutofit/>
          </a:bodyPr>
          <a:lstStyle>
            <a:lvl1pPr>
              <a:defRPr b="1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57200" y="1690688"/>
            <a:ext cx="10214658" cy="4367212"/>
          </a:xfrm>
        </p:spPr>
        <p:txBody>
          <a:bodyPr tIns="0" bIns="91440">
            <a:noAutofit/>
          </a:bodyPr>
          <a:lstStyle>
            <a:lvl1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 baseline="0">
                <a:latin typeface="+mn-lt"/>
              </a:defRPr>
            </a:lvl1pPr>
            <a:lvl2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2pPr>
            <a:lvl3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3pPr>
            <a:lvl4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4pPr>
            <a:lvl5pPr>
              <a:lnSpc>
                <a:spcPct val="108000"/>
              </a:lnSpc>
              <a:spcBef>
                <a:spcPts val="0"/>
              </a:spcBef>
              <a:spcAft>
                <a:spcPts val="1600"/>
              </a:spcAft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1999504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+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265861" y="812181"/>
            <a:ext cx="5908591" cy="4987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lIns="0" rIns="0" anchor="t" anchorCtr="0">
            <a:noAutofit/>
          </a:bodyPr>
          <a:lstStyle>
            <a:lvl1pPr>
              <a:defRPr sz="340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457200" y="1690688"/>
            <a:ext cx="10214658" cy="4367212"/>
          </a:xfrm>
        </p:spPr>
        <p:txBody>
          <a:bodyPr tIns="0" bIns="91440">
            <a:noAutofit/>
          </a:bodyPr>
          <a:lstStyle>
            <a:lvl1pPr marL="457200" indent="-457200">
              <a:lnSpc>
                <a:spcPct val="108000"/>
              </a:lnSpc>
              <a:spcAft>
                <a:spcPts val="1200"/>
              </a:spcAft>
              <a:defRPr sz="3200" baseline="0">
                <a:latin typeface="+mn-lt"/>
              </a:defRPr>
            </a:lvl1pPr>
            <a:lvl2pPr marL="9144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2pPr>
            <a:lvl3pPr marL="13716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3pPr>
            <a:lvl4pPr marL="18288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4pPr>
            <a:lvl5pPr marL="2286000" indent="-457200">
              <a:lnSpc>
                <a:spcPct val="108000"/>
              </a:lnSpc>
              <a:spcAft>
                <a:spcPts val="1200"/>
              </a:spcAft>
              <a:defRPr sz="2800" baseline="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5815" y="-496181"/>
            <a:ext cx="2470098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Title + Large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9344CE9-DF0E-244E-9177-5BB7481879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anno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257800" y="533400"/>
            <a:ext cx="6477000" cy="5524500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3829050" cy="5524500"/>
          </a:xfrm>
        </p:spPr>
        <p:txBody>
          <a:bodyPr anchor="ctr">
            <a:norm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200" b="1" i="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5815" y="-496181"/>
            <a:ext cx="2638812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Figure with annotation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57800" y="533400"/>
            <a:ext cx="647700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228600" indent="-228600">
              <a:buNone/>
              <a:defRPr lang="en-US" smtClean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r>
              <a:rPr lang="en-US"/>
              <a:t>Click to edit Master text styles</a:t>
            </a:r>
          </a:p>
          <a:p>
            <a:pPr marL="0" lvl="1" indent="0" algn="ctr"/>
            <a:r>
              <a:rPr lang="en-US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5C98F9E-B192-D84C-A126-928C54F5048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3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533400"/>
            <a:ext cx="3657600" cy="1711036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spcAft>
                <a:spcPts val="1200"/>
              </a:spcAft>
              <a:defRPr sz="2200" b="1" i="0" baseline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2481263"/>
            <a:ext cx="3657600" cy="3254375"/>
          </a:xfrm>
        </p:spPr>
        <p:txBody>
          <a:bodyPr>
            <a:noAutofit/>
          </a:bodyPr>
          <a:lstStyle>
            <a:lvl1pPr>
              <a:defRPr sz="2200" baseline="0">
                <a:solidFill>
                  <a:schemeClr val="tx1"/>
                </a:solidFill>
              </a:defRPr>
            </a:lvl1pPr>
            <a:lvl2pPr>
              <a:defRPr sz="2200" baseline="0">
                <a:solidFill>
                  <a:schemeClr val="tx1"/>
                </a:solidFill>
              </a:defRPr>
            </a:lvl2pPr>
            <a:lvl3pPr>
              <a:defRPr sz="2200" baseline="0">
                <a:solidFill>
                  <a:schemeClr val="tx1"/>
                </a:solidFill>
              </a:defRPr>
            </a:lvl3pPr>
            <a:lvl4pPr>
              <a:defRPr sz="2200" baseline="0">
                <a:solidFill>
                  <a:schemeClr val="tx1"/>
                </a:solidFill>
              </a:defRPr>
            </a:lvl4pPr>
            <a:lvl5pPr>
              <a:defRPr sz="2200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5815" y="-496181"/>
            <a:ext cx="3318584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Figure with annotation + bullets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/>
          </p:nvPr>
        </p:nvSpPr>
        <p:spPr>
          <a:xfrm>
            <a:off x="5257800" y="533400"/>
            <a:ext cx="6477000" cy="5524500"/>
          </a:xfrm>
          <a:noFill/>
        </p:spPr>
        <p:txBody>
          <a:bodyPr vert="horz" lIns="0" tIns="45720" rIns="0" bIns="45720" rtlCol="0">
            <a:normAutofit/>
          </a:bodyPr>
          <a:lstStyle>
            <a:lvl1pPr marL="228600" indent="-228600">
              <a:buNone/>
              <a:defRPr lang="en-US" smtClean="0">
                <a:solidFill>
                  <a:schemeClr val="accent2">
                    <a:lumMod val="60000"/>
                    <a:lumOff val="40000"/>
                  </a:schemeClr>
                </a:solidFill>
              </a:defRPr>
            </a:lvl1pPr>
            <a:lvl2pPr>
              <a:defRPr lang="en-US" smtClean="0"/>
            </a:lvl2pPr>
            <a:lvl3pPr>
              <a:defRPr lang="en-US" smtClean="0"/>
            </a:lvl3pPr>
            <a:lvl4pPr>
              <a:defRPr lang="en-US" smtClean="0"/>
            </a:lvl4pPr>
            <a:lvl5pPr>
              <a:defRPr lang="en-US"/>
            </a:lvl5pPr>
          </a:lstStyle>
          <a:p>
            <a:pPr marL="0" lvl="0" indent="0" algn="ctr"/>
            <a:r>
              <a:rPr lang="en-US"/>
              <a:t>Click to edit Master text styles</a:t>
            </a:r>
          </a:p>
          <a:p>
            <a:pPr marL="0" lvl="1" indent="0" algn="ctr"/>
            <a:r>
              <a:rPr lang="en-US"/>
              <a:t>Second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7D7F6C5-3DA8-6043-843B-8F5B92A062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0511"/>
            <a:ext cx="2787943" cy="307777"/>
          </a:xfrm>
          <a:solidFill>
            <a:schemeClr val="accent1">
              <a:alpha val="5000"/>
            </a:schemeClr>
          </a:solidFill>
          <a:ln>
            <a:noFill/>
          </a:ln>
        </p:spPr>
        <p:txBody>
          <a:bodyPr wrap="none" lIns="91440" tIns="91440" rIns="91440" bIns="91440" anchor="ctr">
            <a:spAutoFit/>
          </a:bodyPr>
          <a:lstStyle>
            <a:lvl1pPr marL="0" indent="0" algn="l">
              <a:buFontTx/>
              <a:buNone/>
              <a:defRPr sz="800" b="0" cap="all" spc="100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optional SECTION HEADER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331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Blue">
    <p:bg>
      <p:bgPr>
        <a:gradFill>
          <a:gsLst>
            <a:gs pos="0">
              <a:schemeClr val="accent1"/>
            </a:gs>
            <a:gs pos="97000">
              <a:schemeClr val="tx2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a divider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65815" y="-496181"/>
            <a:ext cx="1891202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</a:t>
            </a:r>
            <a:r>
              <a:rPr lang="en-US" sz="1200" b="1">
                <a:solidFill>
                  <a:schemeClr val="accent2"/>
                </a:solidFill>
              </a:rPr>
              <a:t>:</a:t>
            </a:r>
            <a:r>
              <a:rPr lang="en-US" sz="1200" b="1" baseline="0">
                <a:solidFill>
                  <a:schemeClr val="accent2"/>
                </a:solidFill>
              </a:rPr>
              <a:t> Divider Blue</a:t>
            </a:r>
            <a:endParaRPr lang="en-US" sz="12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Dark">
    <p:bg>
      <p:bgPr>
        <a:gradFill>
          <a:gsLst>
            <a:gs pos="0">
              <a:srgbClr val="474345"/>
            </a:gs>
            <a:gs pos="100000">
              <a:schemeClr val="tx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n>
                  <a:solidFill>
                    <a:schemeClr val="bg1"/>
                  </a:solidFill>
                </a:ln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981200"/>
            <a:ext cx="11277600" cy="2895600"/>
          </a:xfrm>
        </p:spPr>
        <p:txBody>
          <a:bodyPr anchor="ctr">
            <a:noAutofit/>
          </a:bodyPr>
          <a:lstStyle>
            <a:lvl1pPr algn="ctr">
              <a:defRPr sz="36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t="-24944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265815" y="-496181"/>
            <a:ext cx="1897738" cy="483989"/>
          </a:xfrm>
          <a:prstGeom prst="round2SameRect">
            <a:avLst/>
          </a:prstGeom>
          <a:solidFill>
            <a:srgbClr val="F9FAF9"/>
          </a:solidFill>
          <a:ln w="6350">
            <a:solidFill>
              <a:schemeClr val="accent2"/>
            </a:solidFill>
          </a:ln>
        </p:spPr>
        <p:txBody>
          <a:bodyPr wrap="none" lIns="182880" tIns="91440" rIns="182880" bIns="182880" rtlCol="0">
            <a:spAutoFit/>
          </a:bodyPr>
          <a:lstStyle/>
          <a:p>
            <a:r>
              <a:rPr lang="en-US" sz="1200" b="1" dirty="0">
                <a:solidFill>
                  <a:schemeClr val="accent2"/>
                </a:solidFill>
              </a:rPr>
              <a:t>Master:</a:t>
            </a:r>
            <a:r>
              <a:rPr lang="en-US" sz="1200" b="1" baseline="0" dirty="0">
                <a:solidFill>
                  <a:schemeClr val="accent2"/>
                </a:solidFill>
              </a:rPr>
              <a:t> Divider Dark</a:t>
            </a:r>
            <a:endParaRPr lang="en-US" sz="1200" b="1" dirty="0">
              <a:solidFill>
                <a:schemeClr val="accent2"/>
              </a:solidFill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  <a:prstGeom prst="rect">
            <a:avLst/>
          </a:prstGeom>
        </p:spPr>
        <p:txBody>
          <a:bodyPr vert="horz" lIns="0" tIns="45720" rIns="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1277600" cy="423227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1600" y="6467708"/>
            <a:ext cx="2743200" cy="2093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Lato" charset="0"/>
                <a:ea typeface="Lato" charset="0"/>
                <a:cs typeface="Lato" charset="0"/>
              </a:defRPr>
            </a:lvl1pPr>
          </a:lstStyle>
          <a:p>
            <a:fld id="{B68F88C8-0A9A-DA43-95C8-7FE161A053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990" t="-24944" r="1"/>
          <a:stretch/>
        </p:blipFill>
        <p:spPr>
          <a:xfrm>
            <a:off x="320675" y="6521450"/>
            <a:ext cx="2391113" cy="102824"/>
          </a:xfrm>
          <a:prstGeom prst="rect">
            <a:avLst/>
          </a:prstGeom>
        </p:spPr>
      </p:pic>
      <p:sp>
        <p:nvSpPr>
          <p:cNvPr id="4" name="Oval 3"/>
          <p:cNvSpPr/>
          <p:nvPr userDrawn="1"/>
        </p:nvSpPr>
        <p:spPr>
          <a:xfrm>
            <a:off x="-550072" y="117081"/>
            <a:ext cx="231648" cy="23164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-550072" y="452571"/>
            <a:ext cx="231648" cy="2316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-550072" y="788061"/>
            <a:ext cx="231648" cy="2316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-550072" y="1123551"/>
            <a:ext cx="231648" cy="2316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-550072" y="1459040"/>
            <a:ext cx="231648" cy="23164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-888626" y="31354"/>
            <a:ext cx="338554" cy="167449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URBAN</a:t>
            </a:r>
            <a:r>
              <a:rPr lang="en-US" sz="1000" b="1" spc="0" baseline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COLOR PALETTE</a:t>
            </a:r>
            <a:endParaRPr lang="en-US" sz="1000" b="1" spc="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0525186" y="7020156"/>
            <a:ext cx="1697901" cy="246221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r"/>
            <a:r>
              <a:rPr lang="en-US" sz="1000" b="1" spc="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TEMPLATE VERSION 2.2</a:t>
            </a:r>
            <a:endParaRPr lang="en-US" sz="1000" b="1" spc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8" r:id="rId2"/>
    <p:sldLayoutId id="2147483654" r:id="rId3"/>
    <p:sldLayoutId id="2147483658" r:id="rId4"/>
    <p:sldLayoutId id="2147483675" r:id="rId5"/>
    <p:sldLayoutId id="2147483656" r:id="rId6"/>
    <p:sldLayoutId id="2147483677" r:id="rId7"/>
    <p:sldLayoutId id="2147483657" r:id="rId8"/>
    <p:sldLayoutId id="2147483674" r:id="rId9"/>
    <p:sldLayoutId id="2147483676" r:id="rId10"/>
    <p:sldLayoutId id="2147483682" r:id="rId11"/>
    <p:sldLayoutId id="2147483683" r:id="rId12"/>
    <p:sldLayoutId id="2147483655" r:id="rId13"/>
  </p:sldLayoutIdLst>
  <p:transition>
    <p:fad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600"/>
        </a:spcAft>
        <a:buClr>
          <a:schemeClr val="accent1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36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pos="2592">
          <p15:clr>
            <a:srgbClr val="F26B43"/>
          </p15:clr>
        </p15:guide>
        <p15:guide id="7" pos="7392">
          <p15:clr>
            <a:srgbClr val="F26B43"/>
          </p15:clr>
        </p15:guide>
        <p15:guide id="8" orient="horz" pos="417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8AF21C-7B9F-4070-8CFB-ACB4A51E6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DA9ADAE-0824-4413-A077-A99274C82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94182"/>
            <a:ext cx="11277600" cy="2895600"/>
          </a:xfrm>
        </p:spPr>
        <p:txBody>
          <a:bodyPr/>
          <a:lstStyle/>
          <a:p>
            <a:r>
              <a:rPr lang="en-US" sz="3200" dirty="0"/>
              <a:t>Earnings Outcomes and Impacts for Apprentices:</a:t>
            </a:r>
            <a:br>
              <a:rPr lang="en-US" sz="3200" dirty="0"/>
            </a:br>
            <a:r>
              <a:rPr lang="en-US" sz="3200" dirty="0"/>
              <a:t>What do we know?</a:t>
            </a:r>
            <a:br>
              <a:rPr lang="en-US" sz="3200" dirty="0"/>
            </a:br>
            <a:r>
              <a:rPr lang="en-US" sz="3200" dirty="0"/>
              <a:t>What are we learning?</a:t>
            </a:r>
            <a:br>
              <a:rPr lang="en-US" sz="3200" dirty="0"/>
            </a:br>
            <a:r>
              <a:rPr lang="en-US" sz="3200" dirty="0"/>
              <a:t>What do we need to learn?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Daniel Kuehn</a:t>
            </a:r>
            <a:br>
              <a:rPr lang="en-US" sz="2400" dirty="0"/>
            </a:br>
            <a:r>
              <a:rPr lang="en-US" sz="2400" dirty="0"/>
              <a:t>The Urban Institute</a:t>
            </a:r>
          </a:p>
        </p:txBody>
      </p:sp>
    </p:spTree>
    <p:extLst>
      <p:ext uri="{BB962C8B-B14F-4D97-AF65-F5344CB8AC3E}">
        <p14:creationId xmlns:p14="http://schemas.microsoft.com/office/powerpoint/2010/main" val="3589156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C9387-B6F1-411D-9E77-DF88C012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7013E3-AAB8-4E2E-BF08-56078CC3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Apprenticeship?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394DC-61C3-4404-BB7D-B1B5AF3B34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245394"/>
            <a:ext cx="10214658" cy="43672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Five components of apprenticeship training:</a:t>
            </a:r>
          </a:p>
          <a:p>
            <a:r>
              <a:rPr lang="en-US" altLang="en-US" dirty="0"/>
              <a:t>Paid, work-based experience;</a:t>
            </a:r>
          </a:p>
          <a:p>
            <a:r>
              <a:rPr lang="en-US" altLang="en-US" dirty="0"/>
              <a:t>On-the-job training (OJT) and mentorship;</a:t>
            </a:r>
          </a:p>
          <a:p>
            <a:r>
              <a:rPr lang="en-US" altLang="en-US" dirty="0"/>
              <a:t>Related technical instruction (RTI); </a:t>
            </a:r>
          </a:p>
          <a:p>
            <a:r>
              <a:rPr lang="en-US" altLang="en-US" dirty="0"/>
              <a:t>Industry-recognized credential; and </a:t>
            </a:r>
          </a:p>
          <a:p>
            <a:r>
              <a:rPr lang="en-US" altLang="en-US" dirty="0"/>
              <a:t>Policies for safety, supervision, and equal employment opportunity. 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Apprenticeship programs can be “registered” with the US Department of Labor or a State Apprenticeship Agency, or it can be unregistered.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9729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C9387-B6F1-411D-9E77-DF88C012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7013E3-AAB8-4E2E-BF08-56078CC3C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11277600" cy="1157288"/>
          </a:xfrm>
        </p:spPr>
        <p:txBody>
          <a:bodyPr/>
          <a:lstStyle/>
          <a:p>
            <a:r>
              <a:rPr lang="en-US" dirty="0"/>
              <a:t>The number of active apprentices has been growing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BBCC1848-2D07-4AC8-92C5-F5C5441318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951401"/>
              </p:ext>
            </p:extLst>
          </p:nvPr>
        </p:nvGraphicFramePr>
        <p:xfrm>
          <a:off x="1043609" y="1441175"/>
          <a:ext cx="9571382" cy="4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B623EC6-11EB-4095-9AAC-AF351896C37C}"/>
              </a:ext>
            </a:extLst>
          </p:cNvPr>
          <p:cNvSpPr txBox="1"/>
          <p:nvPr/>
        </p:nvSpPr>
        <p:spPr>
          <a:xfrm>
            <a:off x="3677477" y="6071872"/>
            <a:ext cx="8299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https://www.dol.gov/agencies/eta/apprenticeship/about/statistics/2020</a:t>
            </a:r>
          </a:p>
        </p:txBody>
      </p:sp>
    </p:spTree>
    <p:extLst>
      <p:ext uri="{BB962C8B-B14F-4D97-AF65-F5344CB8AC3E}">
        <p14:creationId xmlns:p14="http://schemas.microsoft.com/office/powerpoint/2010/main" val="256085118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C9387-B6F1-411D-9E77-DF88C012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7013E3-AAB8-4E2E-BF08-56078CC3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apprentice outcomes?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394DC-61C3-4404-BB7D-B1B5AF3B34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245394"/>
            <a:ext cx="10214658" cy="4367212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/>
              <a:t>As of the first quarter of 2022, apprentices who registered in 2016:</a:t>
            </a:r>
          </a:p>
          <a:p>
            <a:r>
              <a:rPr lang="en-US" altLang="en-US" dirty="0"/>
              <a:t>48.8% cancelled</a:t>
            </a:r>
          </a:p>
          <a:p>
            <a:r>
              <a:rPr lang="en-US" altLang="en-US" dirty="0"/>
              <a:t>40.1% completed</a:t>
            </a:r>
          </a:p>
          <a:p>
            <a:r>
              <a:rPr lang="en-US" altLang="en-US" dirty="0"/>
              <a:t>11.0% are still registered (</a:t>
            </a:r>
            <a:r>
              <a:rPr lang="en-US" altLang="en-US" i="1" dirty="0"/>
              <a:t>possible</a:t>
            </a:r>
            <a:r>
              <a:rPr lang="en-US" altLang="en-US" dirty="0"/>
              <a:t> but unlikely)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0CECDE0-C2C4-47BD-970B-EE62311F3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6271"/>
              </p:ext>
            </p:extLst>
          </p:nvPr>
        </p:nvGraphicFramePr>
        <p:xfrm>
          <a:off x="1390375" y="3354161"/>
          <a:ext cx="8127999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4093403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8865131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90352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Starting Wages (apprentices who registered in 2016)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Exit Wages (apprentices who registered in 2016)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739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Average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$16.29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$23.67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651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25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percentile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$12.55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718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Median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$15.54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$21.47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3307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75</a:t>
                      </a:r>
                      <a:r>
                        <a:rPr lang="en-US" sz="2000" baseline="30000" dirty="0"/>
                        <a:t>th</a:t>
                      </a:r>
                      <a:r>
                        <a:rPr lang="en-US" sz="2000" dirty="0"/>
                        <a:t> percentile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$18.77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$30.16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97419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69E4839-4279-4BBC-BB9B-E3C2CE5E11C8}"/>
              </a:ext>
            </a:extLst>
          </p:cNvPr>
          <p:cNvSpPr txBox="1"/>
          <p:nvPr/>
        </p:nvSpPr>
        <p:spPr>
          <a:xfrm>
            <a:off x="6599583" y="6139934"/>
            <a:ext cx="42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Author’s analysis of RAPIDS</a:t>
            </a:r>
          </a:p>
        </p:txBody>
      </p:sp>
    </p:spTree>
    <p:extLst>
      <p:ext uri="{BB962C8B-B14F-4D97-AF65-F5344CB8AC3E}">
        <p14:creationId xmlns:p14="http://schemas.microsoft.com/office/powerpoint/2010/main" val="244904161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C9387-B6F1-411D-9E77-DF88C012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7013E3-AAB8-4E2E-BF08-56078CC3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participates in apprenticeship?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BDFA5F7-7269-4F0B-A29A-C814A1778D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8482936"/>
              </p:ext>
            </p:extLst>
          </p:nvPr>
        </p:nvGraphicFramePr>
        <p:xfrm>
          <a:off x="457200" y="2019230"/>
          <a:ext cx="4984679" cy="4119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A6E9DDD-D53A-4BF0-967E-C87351CC362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2305717"/>
              </p:ext>
            </p:extLst>
          </p:nvPr>
        </p:nvGraphicFramePr>
        <p:xfrm>
          <a:off x="6472719" y="2019230"/>
          <a:ext cx="5262080" cy="4218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FCC1C2E-B744-45E8-B0A6-BC7DD76ADC45}"/>
              </a:ext>
            </a:extLst>
          </p:cNvPr>
          <p:cNvSpPr txBox="1"/>
          <p:nvPr/>
        </p:nvSpPr>
        <p:spPr>
          <a:xfrm>
            <a:off x="873303" y="1249789"/>
            <a:ext cx="45685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Women’s share of new apprentices is low but growing…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59421F-8B27-4291-92EB-979E4061A7F5}"/>
              </a:ext>
            </a:extLst>
          </p:cNvPr>
          <p:cNvSpPr txBox="1"/>
          <p:nvPr/>
        </p:nvSpPr>
        <p:spPr>
          <a:xfrm>
            <a:off x="6304051" y="1249789"/>
            <a:ext cx="5430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Black Americans’ share of new apprentices is steady but recently falling…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20210D-8627-4553-B09D-5849CA48E1CE}"/>
              </a:ext>
            </a:extLst>
          </p:cNvPr>
          <p:cNvSpPr txBox="1"/>
          <p:nvPr/>
        </p:nvSpPr>
        <p:spPr>
          <a:xfrm>
            <a:off x="6738731" y="6324600"/>
            <a:ext cx="42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Author’s analysis of RAPIDS</a:t>
            </a:r>
          </a:p>
        </p:txBody>
      </p:sp>
    </p:spTree>
    <p:extLst>
      <p:ext uri="{BB962C8B-B14F-4D97-AF65-F5344CB8AC3E}">
        <p14:creationId xmlns:p14="http://schemas.microsoft.com/office/powerpoint/2010/main" val="164104607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15C9387-B6F1-411D-9E77-DF88C0120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C7013E3-AAB8-4E2E-BF08-56078CC3C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wages for apprentices registering in 2016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62DF4E57-6EB8-4E02-B22C-772D7E5171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11152"/>
              </p:ext>
            </p:extLst>
          </p:nvPr>
        </p:nvGraphicFramePr>
        <p:xfrm>
          <a:off x="626723" y="1321086"/>
          <a:ext cx="10407721" cy="5003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4E5C18-8F36-447B-9AE5-152BEA2A44C1}"/>
              </a:ext>
            </a:extLst>
          </p:cNvPr>
          <p:cNvSpPr txBox="1"/>
          <p:nvPr/>
        </p:nvSpPr>
        <p:spPr>
          <a:xfrm>
            <a:off x="7195931" y="6307692"/>
            <a:ext cx="4283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Author’s analysis of RAPIDS</a:t>
            </a:r>
          </a:p>
        </p:txBody>
      </p:sp>
    </p:spTree>
    <p:extLst>
      <p:ext uri="{BB962C8B-B14F-4D97-AF65-F5344CB8AC3E}">
        <p14:creationId xmlns:p14="http://schemas.microsoft.com/office/powerpoint/2010/main" val="2575195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04B0DD-58D7-694B-9613-DB92FEEE5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454A4D-E101-7540-8391-7B2BA2FAB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7298"/>
            <a:ext cx="11277600" cy="1157288"/>
          </a:xfrm>
        </p:spPr>
        <p:txBody>
          <a:bodyPr/>
          <a:lstStyle/>
          <a:p>
            <a:r>
              <a:rPr lang="en-US" sz="2800" dirty="0"/>
              <a:t>Apprenticeship impact studies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0651E9-1111-AE4F-853D-20DB6D25E9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43071" y="884583"/>
            <a:ext cx="7346815" cy="45720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sz="1800" dirty="0"/>
              <a:t>Reed et al.’s (2012) study of registered apprentice outcomes in ten states found: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$6,595 increase in annual earnings</a:t>
            </a:r>
            <a:r>
              <a:rPr lang="en-US" sz="1800" b="1" dirty="0">
                <a:ea typeface="Times New Roman" panose="02020603050405020304" pitchFamily="18" charset="0"/>
              </a:rPr>
              <a:t> </a:t>
            </a:r>
            <a:r>
              <a:rPr lang="en-US" sz="1800" dirty="0">
                <a:ea typeface="Times New Roman" panose="02020603050405020304" pitchFamily="18" charset="0"/>
              </a:rPr>
              <a:t>six years after starting an apprenticeship compared to similar accepted apprentices who did not start their apprenticeship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$240,037 increase in projected lifetime earnings</a:t>
            </a:r>
          </a:p>
          <a:p>
            <a:pPr marL="0" indent="0">
              <a:spcAft>
                <a:spcPts val="1200"/>
              </a:spcAft>
              <a:buNone/>
            </a:pPr>
            <a:br>
              <a:rPr lang="en-US" sz="1800" dirty="0"/>
            </a:br>
            <a:endParaRPr lang="en-US" sz="18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/>
              <a:t>Hollenbeck and Huang’s (2016) study of registered apprentice outcomes in Washington state found: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$3,715 increase in earnings per </a:t>
            </a:r>
            <a:r>
              <a:rPr lang="en-US" sz="1800" b="1" dirty="0">
                <a:ea typeface="Times New Roman" panose="02020603050405020304" pitchFamily="18" charset="0"/>
              </a:rPr>
              <a:t>quarter </a:t>
            </a:r>
            <a:r>
              <a:rPr lang="en-US" sz="1800" dirty="0">
                <a:ea typeface="Times New Roman" panose="02020603050405020304" pitchFamily="18" charset="0"/>
              </a:rPr>
              <a:t>for apprentices three quarters after exit, compared to similar individuals who entered Washington state employment offices</a:t>
            </a:r>
          </a:p>
          <a:p>
            <a:pPr>
              <a:spcAft>
                <a:spcPts val="1200"/>
              </a:spcAft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$258,676 increase in projected lifetime earnings</a:t>
            </a:r>
          </a:p>
          <a:p>
            <a:pPr marL="0" indent="0">
              <a:spcAft>
                <a:spcPts val="1200"/>
              </a:spcAft>
              <a:buNone/>
            </a:pPr>
            <a:endParaRPr lang="en-US" sz="1800" dirty="0">
              <a:effectLst/>
              <a:ea typeface="Times New Roman" panose="02020603050405020304" pitchFamily="18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FA69DE9-B23A-45CD-AABD-59A63ED5BEBA}"/>
              </a:ext>
            </a:extLst>
          </p:cNvPr>
          <p:cNvSpPr txBox="1"/>
          <p:nvPr/>
        </p:nvSpPr>
        <p:spPr>
          <a:xfrm>
            <a:off x="9645744" y="1813257"/>
            <a:ext cx="1924422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>
                <a:solidFill>
                  <a:schemeClr val="accent1"/>
                </a:solidFill>
                <a:latin typeface="Arial"/>
                <a:cs typeface="Arial"/>
              </a:rPr>
              <a:t>Reed et al., 2012</a:t>
            </a:r>
            <a:endParaRPr sz="18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id="{1683900A-553B-46A3-B0AB-F73B0B731DDD}"/>
              </a:ext>
            </a:extLst>
          </p:cNvPr>
          <p:cNvSpPr/>
          <p:nvPr/>
        </p:nvSpPr>
        <p:spPr>
          <a:xfrm>
            <a:off x="8820728" y="789297"/>
            <a:ext cx="492759" cy="2312101"/>
          </a:xfrm>
          <a:custGeom>
            <a:avLst/>
            <a:gdLst/>
            <a:ahLst/>
            <a:cxnLst/>
            <a:rect l="l" t="t" r="r" b="b"/>
            <a:pathLst>
              <a:path w="492759" h="1233805">
                <a:moveTo>
                  <a:pt x="237896" y="0"/>
                </a:moveTo>
                <a:lnTo>
                  <a:pt x="0" y="0"/>
                </a:lnTo>
                <a:lnTo>
                  <a:pt x="254355" y="616839"/>
                </a:lnTo>
                <a:lnTo>
                  <a:pt x="0" y="1233678"/>
                </a:lnTo>
                <a:lnTo>
                  <a:pt x="237896" y="1233678"/>
                </a:lnTo>
                <a:lnTo>
                  <a:pt x="492252" y="616839"/>
                </a:lnTo>
                <a:lnTo>
                  <a:pt x="237896" y="0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9">
            <a:extLst>
              <a:ext uri="{FF2B5EF4-FFF2-40B4-BE49-F238E27FC236}">
                <a16:creationId xmlns:a16="http://schemas.microsoft.com/office/drawing/2014/main" id="{99250879-1B8A-4A43-840C-73FB50886F37}"/>
              </a:ext>
            </a:extLst>
          </p:cNvPr>
          <p:cNvSpPr/>
          <p:nvPr/>
        </p:nvSpPr>
        <p:spPr>
          <a:xfrm>
            <a:off x="8775756" y="745435"/>
            <a:ext cx="570230" cy="2425148"/>
          </a:xfrm>
          <a:custGeom>
            <a:avLst/>
            <a:gdLst/>
            <a:ahLst/>
            <a:cxnLst/>
            <a:rect l="l" t="t" r="r" b="b"/>
            <a:pathLst>
              <a:path w="570229" h="1294130">
                <a:moveTo>
                  <a:pt x="44970" y="0"/>
                </a:moveTo>
                <a:lnTo>
                  <a:pt x="0" y="0"/>
                </a:lnTo>
                <a:lnTo>
                  <a:pt x="266776" y="646938"/>
                </a:lnTo>
                <a:lnTo>
                  <a:pt x="0" y="1293876"/>
                </a:lnTo>
                <a:lnTo>
                  <a:pt x="303009" y="1293876"/>
                </a:lnTo>
                <a:lnTo>
                  <a:pt x="317903" y="1257757"/>
                </a:lnTo>
                <a:lnTo>
                  <a:pt x="53962" y="1257757"/>
                </a:lnTo>
                <a:lnTo>
                  <a:pt x="305841" y="646938"/>
                </a:lnTo>
                <a:lnTo>
                  <a:pt x="53962" y="36118"/>
                </a:lnTo>
                <a:lnTo>
                  <a:pt x="44970" y="0"/>
                </a:lnTo>
                <a:close/>
              </a:path>
              <a:path w="570229" h="1294130">
                <a:moveTo>
                  <a:pt x="303009" y="0"/>
                </a:moveTo>
                <a:lnTo>
                  <a:pt x="44970" y="0"/>
                </a:lnTo>
                <a:lnTo>
                  <a:pt x="53962" y="36118"/>
                </a:lnTo>
                <a:lnTo>
                  <a:pt x="278828" y="36118"/>
                </a:lnTo>
                <a:lnTo>
                  <a:pt x="530707" y="646938"/>
                </a:lnTo>
                <a:lnTo>
                  <a:pt x="278828" y="1257757"/>
                </a:lnTo>
                <a:lnTo>
                  <a:pt x="317903" y="1257757"/>
                </a:lnTo>
                <a:lnTo>
                  <a:pt x="569785" y="646938"/>
                </a:lnTo>
                <a:lnTo>
                  <a:pt x="303009" y="0"/>
                </a:lnTo>
                <a:close/>
              </a:path>
              <a:path w="570229" h="1294130">
                <a:moveTo>
                  <a:pt x="71958" y="48158"/>
                </a:moveTo>
                <a:lnTo>
                  <a:pt x="318871" y="646938"/>
                </a:lnTo>
                <a:lnTo>
                  <a:pt x="71958" y="1245717"/>
                </a:lnTo>
                <a:lnTo>
                  <a:pt x="270776" y="1245717"/>
                </a:lnTo>
                <a:lnTo>
                  <a:pt x="275741" y="1233678"/>
                </a:lnTo>
                <a:lnTo>
                  <a:pt x="89941" y="1233678"/>
                </a:lnTo>
                <a:lnTo>
                  <a:pt x="331889" y="646938"/>
                </a:lnTo>
                <a:lnTo>
                  <a:pt x="89941" y="60198"/>
                </a:lnTo>
                <a:lnTo>
                  <a:pt x="71958" y="48158"/>
                </a:lnTo>
                <a:close/>
              </a:path>
              <a:path w="570229" h="1294130">
                <a:moveTo>
                  <a:pt x="270776" y="48158"/>
                </a:moveTo>
                <a:lnTo>
                  <a:pt x="71958" y="48158"/>
                </a:lnTo>
                <a:lnTo>
                  <a:pt x="89941" y="60198"/>
                </a:lnTo>
                <a:lnTo>
                  <a:pt x="262712" y="60198"/>
                </a:lnTo>
                <a:lnTo>
                  <a:pt x="504672" y="646938"/>
                </a:lnTo>
                <a:lnTo>
                  <a:pt x="262712" y="1233678"/>
                </a:lnTo>
                <a:lnTo>
                  <a:pt x="275741" y="1233678"/>
                </a:lnTo>
                <a:lnTo>
                  <a:pt x="517690" y="646938"/>
                </a:lnTo>
                <a:lnTo>
                  <a:pt x="270776" y="4815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4DD697B1-A90F-47C2-BB3C-296323371925}"/>
              </a:ext>
            </a:extLst>
          </p:cNvPr>
          <p:cNvSpPr txBox="1"/>
          <p:nvPr/>
        </p:nvSpPr>
        <p:spPr>
          <a:xfrm>
            <a:off x="9645744" y="4658050"/>
            <a:ext cx="171513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en-US" sz="1800" b="1" spc="-5" dirty="0">
                <a:solidFill>
                  <a:schemeClr val="accent1"/>
                </a:solidFill>
                <a:latin typeface="Arial"/>
                <a:cs typeface="Arial"/>
              </a:rPr>
              <a:t>Hollenbeck and Huang, 2016</a:t>
            </a:r>
            <a:endParaRPr sz="18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object 8">
            <a:extLst>
              <a:ext uri="{FF2B5EF4-FFF2-40B4-BE49-F238E27FC236}">
                <a16:creationId xmlns:a16="http://schemas.microsoft.com/office/drawing/2014/main" id="{43635371-2CC6-4FF4-8981-796C471A9446}"/>
              </a:ext>
            </a:extLst>
          </p:cNvPr>
          <p:cNvSpPr/>
          <p:nvPr/>
        </p:nvSpPr>
        <p:spPr>
          <a:xfrm>
            <a:off x="8932408" y="3658094"/>
            <a:ext cx="492759" cy="2397383"/>
          </a:xfrm>
          <a:custGeom>
            <a:avLst/>
            <a:gdLst/>
            <a:ahLst/>
            <a:cxnLst/>
            <a:rect l="l" t="t" r="r" b="b"/>
            <a:pathLst>
              <a:path w="492759" h="1233805">
                <a:moveTo>
                  <a:pt x="237896" y="0"/>
                </a:moveTo>
                <a:lnTo>
                  <a:pt x="0" y="0"/>
                </a:lnTo>
                <a:lnTo>
                  <a:pt x="254355" y="616839"/>
                </a:lnTo>
                <a:lnTo>
                  <a:pt x="0" y="1233678"/>
                </a:lnTo>
                <a:lnTo>
                  <a:pt x="237896" y="1233678"/>
                </a:lnTo>
                <a:lnTo>
                  <a:pt x="492252" y="616839"/>
                </a:lnTo>
                <a:lnTo>
                  <a:pt x="237896" y="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9">
            <a:extLst>
              <a:ext uri="{FF2B5EF4-FFF2-40B4-BE49-F238E27FC236}">
                <a16:creationId xmlns:a16="http://schemas.microsoft.com/office/drawing/2014/main" id="{2E6C737B-CDFC-4969-AC89-3CBF4793E255}"/>
              </a:ext>
            </a:extLst>
          </p:cNvPr>
          <p:cNvSpPr/>
          <p:nvPr/>
        </p:nvSpPr>
        <p:spPr>
          <a:xfrm>
            <a:off x="8854937" y="3597965"/>
            <a:ext cx="570230" cy="2514600"/>
          </a:xfrm>
          <a:custGeom>
            <a:avLst/>
            <a:gdLst/>
            <a:ahLst/>
            <a:cxnLst/>
            <a:rect l="l" t="t" r="r" b="b"/>
            <a:pathLst>
              <a:path w="570229" h="1294130">
                <a:moveTo>
                  <a:pt x="44970" y="0"/>
                </a:moveTo>
                <a:lnTo>
                  <a:pt x="0" y="0"/>
                </a:lnTo>
                <a:lnTo>
                  <a:pt x="266776" y="646938"/>
                </a:lnTo>
                <a:lnTo>
                  <a:pt x="0" y="1293876"/>
                </a:lnTo>
                <a:lnTo>
                  <a:pt x="303009" y="1293876"/>
                </a:lnTo>
                <a:lnTo>
                  <a:pt x="317903" y="1257757"/>
                </a:lnTo>
                <a:lnTo>
                  <a:pt x="53962" y="1257757"/>
                </a:lnTo>
                <a:lnTo>
                  <a:pt x="305841" y="646938"/>
                </a:lnTo>
                <a:lnTo>
                  <a:pt x="53962" y="36118"/>
                </a:lnTo>
                <a:lnTo>
                  <a:pt x="44970" y="0"/>
                </a:lnTo>
                <a:close/>
              </a:path>
              <a:path w="570229" h="1294130">
                <a:moveTo>
                  <a:pt x="303009" y="0"/>
                </a:moveTo>
                <a:lnTo>
                  <a:pt x="44970" y="0"/>
                </a:lnTo>
                <a:lnTo>
                  <a:pt x="53962" y="36118"/>
                </a:lnTo>
                <a:lnTo>
                  <a:pt x="278828" y="36118"/>
                </a:lnTo>
                <a:lnTo>
                  <a:pt x="530707" y="646938"/>
                </a:lnTo>
                <a:lnTo>
                  <a:pt x="278828" y="1257757"/>
                </a:lnTo>
                <a:lnTo>
                  <a:pt x="317903" y="1257757"/>
                </a:lnTo>
                <a:lnTo>
                  <a:pt x="569785" y="646938"/>
                </a:lnTo>
                <a:lnTo>
                  <a:pt x="303009" y="0"/>
                </a:lnTo>
                <a:close/>
              </a:path>
              <a:path w="570229" h="1294130">
                <a:moveTo>
                  <a:pt x="71958" y="48158"/>
                </a:moveTo>
                <a:lnTo>
                  <a:pt x="318871" y="646938"/>
                </a:lnTo>
                <a:lnTo>
                  <a:pt x="71958" y="1245717"/>
                </a:lnTo>
                <a:lnTo>
                  <a:pt x="270776" y="1245717"/>
                </a:lnTo>
                <a:lnTo>
                  <a:pt x="275741" y="1233678"/>
                </a:lnTo>
                <a:lnTo>
                  <a:pt x="89941" y="1233678"/>
                </a:lnTo>
                <a:lnTo>
                  <a:pt x="331889" y="646938"/>
                </a:lnTo>
                <a:lnTo>
                  <a:pt x="89941" y="60198"/>
                </a:lnTo>
                <a:lnTo>
                  <a:pt x="71958" y="48158"/>
                </a:lnTo>
                <a:close/>
              </a:path>
              <a:path w="570229" h="1294130">
                <a:moveTo>
                  <a:pt x="270776" y="48158"/>
                </a:moveTo>
                <a:lnTo>
                  <a:pt x="71958" y="48158"/>
                </a:lnTo>
                <a:lnTo>
                  <a:pt x="89941" y="60198"/>
                </a:lnTo>
                <a:lnTo>
                  <a:pt x="262712" y="60198"/>
                </a:lnTo>
                <a:lnTo>
                  <a:pt x="504672" y="646938"/>
                </a:lnTo>
                <a:lnTo>
                  <a:pt x="262712" y="1233678"/>
                </a:lnTo>
                <a:lnTo>
                  <a:pt x="275741" y="1233678"/>
                </a:lnTo>
                <a:lnTo>
                  <a:pt x="517690" y="646938"/>
                </a:lnTo>
                <a:lnTo>
                  <a:pt x="270776" y="48158"/>
                </a:lnTo>
                <a:close/>
              </a:path>
            </a:pathLst>
          </a:cu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185652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8B503E-328E-E14A-B2AC-8BE2687AC2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D41BA2-984F-8C4D-A85C-12D5CDAE5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2180"/>
            <a:ext cx="11277600" cy="1157288"/>
          </a:xfrm>
        </p:spPr>
        <p:txBody>
          <a:bodyPr/>
          <a:lstStyle/>
          <a:p>
            <a:r>
              <a:rPr lang="en-US" dirty="0"/>
              <a:t>Major DOL Apprenticeship Grant Studies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651A1-4509-E848-AF81-14E210EAD0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1053547"/>
            <a:ext cx="10443029" cy="4572000"/>
          </a:xfrm>
        </p:spPr>
        <p:txBody>
          <a:bodyPr/>
          <a:lstStyle/>
          <a:p>
            <a:pPr marL="0" indent="0">
              <a:spcBef>
                <a:spcPts val="500"/>
              </a:spcBef>
              <a:spcAft>
                <a:spcPts val="1200"/>
              </a:spcAft>
              <a:buNone/>
            </a:pPr>
            <a:r>
              <a:rPr lang="en-US" b="1" dirty="0"/>
              <a:t>American Apprenticeship Initiative (AAI) Evaluation </a:t>
            </a:r>
            <a:r>
              <a:rPr lang="en-US" dirty="0"/>
              <a:t>(</a:t>
            </a:r>
            <a:r>
              <a:rPr lang="en-US" dirty="0" err="1"/>
              <a:t>Abt</a:t>
            </a:r>
            <a:r>
              <a:rPr lang="en-US" dirty="0"/>
              <a:t> Associates, Urban Institute, MEF Associates, Capital Research Corporation, George Washington University, Upjohn Institute)</a:t>
            </a:r>
          </a:p>
          <a:p>
            <a:pPr>
              <a:spcBef>
                <a:spcPts val="500"/>
              </a:spcBef>
              <a:spcAft>
                <a:spcPts val="1200"/>
              </a:spcAft>
            </a:pPr>
            <a:r>
              <a:rPr lang="en-US" altLang="en-US" dirty="0"/>
              <a:t>Implementation and outcomes study of 45 AAI grants</a:t>
            </a:r>
          </a:p>
          <a:p>
            <a:pPr>
              <a:spcBef>
                <a:spcPts val="500"/>
              </a:spcBef>
              <a:spcAft>
                <a:spcPts val="1200"/>
              </a:spcAft>
            </a:pPr>
            <a:r>
              <a:rPr lang="en-US" altLang="en-US" dirty="0"/>
              <a:t>Employer ROI Study; Employer Outreach Demonstration Study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None/>
            </a:pPr>
            <a:r>
              <a:rPr lang="en-US" altLang="en-US" b="1" dirty="0"/>
              <a:t>Apprenticeship Expansion Portfolio </a:t>
            </a:r>
            <a:r>
              <a:rPr lang="en-US" altLang="en-US" dirty="0"/>
              <a:t>(Urban Institute, Mathematica, Capital Research Corporation)</a:t>
            </a:r>
          </a:p>
          <a:p>
            <a:pPr>
              <a:spcBef>
                <a:spcPts val="500"/>
              </a:spcBef>
              <a:spcAft>
                <a:spcPts val="1200"/>
              </a:spcAft>
            </a:pPr>
            <a:r>
              <a:rPr lang="en-US" altLang="en-US" dirty="0"/>
              <a:t>Implementation study of six DOL apprenticeship investments to understand registered and unregistered apprenticeship models</a:t>
            </a:r>
          </a:p>
          <a:p>
            <a:pPr>
              <a:spcBef>
                <a:spcPts val="500"/>
              </a:spcBef>
              <a:spcAft>
                <a:spcPts val="1200"/>
              </a:spcAft>
            </a:pPr>
            <a:r>
              <a:rPr lang="en-US" altLang="en-US" dirty="0"/>
              <a:t>Impact study of registered and unregistered apprenticeship programs supported by the Closing the Skills Gap and Scaling Apprenticeship grant programs</a:t>
            </a:r>
          </a:p>
          <a:p>
            <a:pPr marL="0" indent="0">
              <a:spcBef>
                <a:spcPts val="500"/>
              </a:spcBef>
              <a:spcAft>
                <a:spcPts val="1200"/>
              </a:spcAft>
              <a:buNone/>
            </a:pPr>
            <a:endParaRPr lang="en-US" altLang="en-US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500"/>
              </a:spcBef>
              <a:spcAft>
                <a:spcPts val="1200"/>
              </a:spcAft>
              <a:buFont typeface="+mj-lt"/>
              <a:buAutoNum type="arabicPeriod"/>
            </a:pPr>
            <a:endParaRPr lang="en-US" dirty="0"/>
          </a:p>
          <a:p>
            <a:pPr marL="0" indent="0">
              <a:spcBef>
                <a:spcPts val="500"/>
              </a:spcBef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4565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04B0DD-58D7-694B-9613-DB92FEEE5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8F88C8-0A9A-DA43-95C8-7FE161A053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C454A4D-E101-7540-8391-7B2BA2FAB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Should Apprenticeship Research Go?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FDCF4A-1C50-47AB-911D-8B77BD1620C7}"/>
              </a:ext>
            </a:extLst>
          </p:cNvPr>
          <p:cNvSpPr/>
          <p:nvPr/>
        </p:nvSpPr>
        <p:spPr>
          <a:xfrm>
            <a:off x="586409" y="1162878"/>
            <a:ext cx="3538330" cy="51617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First Generation Apprenticeship Research </a:t>
            </a:r>
            <a:br>
              <a:rPr lang="en-US" b="1" dirty="0">
                <a:solidFill>
                  <a:schemeClr val="tx1"/>
                </a:solidFill>
                <a:latin typeface="+mj-lt"/>
              </a:rPr>
            </a:br>
            <a:r>
              <a:rPr lang="en-US" b="1" dirty="0">
                <a:solidFill>
                  <a:schemeClr val="tx1"/>
                </a:solidFill>
                <a:latin typeface="+mj-lt"/>
              </a:rPr>
              <a:t>(2000 – 2015)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Impact studies on state or multistate apprenticeship systems</a:t>
            </a:r>
            <a:br>
              <a:rPr lang="en-US" b="1" dirty="0">
                <a:solidFill>
                  <a:schemeClr val="tx1"/>
                </a:solidFill>
                <a:latin typeface="+mj-lt"/>
              </a:rPr>
            </a:b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More focused on apprenticeship in the building trades and the program sponsor’s experience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Less focused nontraditional occupations</a:t>
            </a:r>
          </a:p>
          <a:p>
            <a:pPr marL="342900" indent="-342900">
              <a:buAutoNum type="arabicPeriod"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9E2DE4D-9B15-4E83-97CD-59643FBD80DA}"/>
              </a:ext>
            </a:extLst>
          </p:cNvPr>
          <p:cNvSpPr/>
          <p:nvPr/>
        </p:nvSpPr>
        <p:spPr>
          <a:xfrm>
            <a:off x="4326835" y="1162878"/>
            <a:ext cx="3538330" cy="516172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Second Generation Apprenticeship Research</a:t>
            </a:r>
            <a:br>
              <a:rPr lang="en-US" b="1" dirty="0">
                <a:solidFill>
                  <a:schemeClr val="tx1"/>
                </a:solidFill>
                <a:latin typeface="+mj-lt"/>
              </a:rPr>
            </a:br>
            <a:r>
              <a:rPr lang="en-US" b="1" dirty="0">
                <a:solidFill>
                  <a:schemeClr val="tx1"/>
                </a:solidFill>
                <a:latin typeface="+mj-lt"/>
              </a:rPr>
              <a:t>(2015 – 2022)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Implementation and outcomes studies for DOL apprenticeship contracts and grant programs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More focused on new models, expansion strategies, program design, and nontraditional occupations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Less focused on impact studies or the broader apprenticeship system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3AE920-4B34-4FBE-9B17-631715468DB8}"/>
              </a:ext>
            </a:extLst>
          </p:cNvPr>
          <p:cNvSpPr/>
          <p:nvPr/>
        </p:nvSpPr>
        <p:spPr>
          <a:xfrm>
            <a:off x="8067261" y="1162878"/>
            <a:ext cx="3538330" cy="516172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  <a:latin typeface="+mj-lt"/>
              </a:rPr>
              <a:t>What we need in Third Generation Apprenticeship Research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System-wide apprenticeship impact research focused on new models and nontraditional occupations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Research that is not exclusively tied to DOL contracts and grants</a:t>
            </a:r>
          </a:p>
          <a:p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More focused on new models, expansion strategies, program design, and nontraditional occupations</a:t>
            </a:r>
          </a:p>
        </p:txBody>
      </p:sp>
    </p:spTree>
    <p:extLst>
      <p:ext uri="{BB962C8B-B14F-4D97-AF65-F5344CB8AC3E}">
        <p14:creationId xmlns:p14="http://schemas.microsoft.com/office/powerpoint/2010/main" val="323514414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Custom 2">
      <a:dk1>
        <a:srgbClr val="494546"/>
      </a:dk1>
      <a:lt1>
        <a:srgbClr val="FFFFFF"/>
      </a:lt1>
      <a:dk2>
        <a:srgbClr val="1A8ECE"/>
      </a:dk2>
      <a:lt2>
        <a:srgbClr val="FFFFFF"/>
      </a:lt2>
      <a:accent1>
        <a:srgbClr val="169CEC"/>
      </a:accent1>
      <a:accent2>
        <a:srgbClr val="C8C8C8"/>
      </a:accent2>
      <a:accent3>
        <a:srgbClr val="FCB300"/>
      </a:accent3>
      <a:accent4>
        <a:srgbClr val="E50178"/>
      </a:accent4>
      <a:accent5>
        <a:srgbClr val="44AD32"/>
      </a:accent5>
      <a:accent6>
        <a:srgbClr val="D31117"/>
      </a:accent6>
      <a:hlink>
        <a:srgbClr val="169CEC"/>
      </a:hlink>
      <a:folHlink>
        <a:srgbClr val="169CEC"/>
      </a:folHlink>
    </a:clrScheme>
    <a:fontScheme name="Urban">
      <a:majorFont>
        <a:latin typeface="Lato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F6163B9-95B4-4A43-8556-1E97DEF8FB86}" vid="{800FCFEA-0A6B-EF47-B500-634D80F964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5214</TotalTime>
  <Words>618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Lato</vt:lpstr>
      <vt:lpstr>Wingdings</vt:lpstr>
      <vt:lpstr>Office Theme</vt:lpstr>
      <vt:lpstr>Earnings Outcomes and Impacts for Apprentices: What do we know? What are we learning? What do we need to learn?  Daniel Kuehn The Urban Institute</vt:lpstr>
      <vt:lpstr>What is Apprenticeship?</vt:lpstr>
      <vt:lpstr>The number of active apprentices has been growing</vt:lpstr>
      <vt:lpstr>What are apprentice outcomes?</vt:lpstr>
      <vt:lpstr>Who participates in apprenticeship?</vt:lpstr>
      <vt:lpstr>Exit wages for apprentices registering in 2016</vt:lpstr>
      <vt:lpstr>Apprenticeship impact studies</vt:lpstr>
      <vt:lpstr>Major DOL Apprenticeship Grant Studies</vt:lpstr>
      <vt:lpstr>Where Should Apprenticeship Research Go?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Congdon, William</dc:creator>
  <cp:keywords/>
  <dc:description>Template version 2.2</dc:description>
  <cp:lastModifiedBy>Kuehn, Dan</cp:lastModifiedBy>
  <cp:revision>160</cp:revision>
  <cp:lastPrinted>2022-03-25T17:29:21Z</cp:lastPrinted>
  <dcterms:created xsi:type="dcterms:W3CDTF">2021-02-23T14:35:17Z</dcterms:created>
  <dcterms:modified xsi:type="dcterms:W3CDTF">2022-04-28T11:20:41Z</dcterms:modified>
  <cp:category/>
</cp:coreProperties>
</file>