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2">
  <p:sldMasterIdLst>
    <p:sldMasterId id="214748365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334" r:id="rId4"/>
    <p:sldId id="335" r:id="rId5"/>
    <p:sldId id="329" r:id="rId6"/>
    <p:sldId id="330" r:id="rId7"/>
    <p:sldId id="336" r:id="rId8"/>
    <p:sldId id="341" r:id="rId9"/>
    <p:sldId id="339" r:id="rId10"/>
    <p:sldId id="331" r:id="rId11"/>
    <p:sldId id="332" r:id="rId12"/>
    <p:sldId id="333" r:id="rId13"/>
    <p:sldId id="338" r:id="rId14"/>
    <p:sldId id="289" r:id="rId15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  <p:cmAuthor id="1" name="Sara Haviland" initials="" lastIdx="2" clrIdx="1"/>
  <p:cmAuthor id="2" name="Michelle Van Noy" initials="MVN" lastIdx="1" clrIdx="2"/>
  <p:cmAuthor id="3" name="Nikolas Pardalis" initials="NP" lastIdx="1" clrIdx="3">
    <p:extLst>
      <p:ext uri="{19B8F6BF-5375-455C-9EA6-DF929625EA0E}">
        <p15:presenceInfo xmlns:p15="http://schemas.microsoft.com/office/powerpoint/2012/main" userId="9b00871e318e934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6" autoAdjust="0"/>
    <p:restoredTop sz="86412" autoAdjust="0"/>
  </p:normalViewPr>
  <p:slideViewPr>
    <p:cSldViewPr>
      <p:cViewPr varScale="1">
        <p:scale>
          <a:sx n="96" d="100"/>
          <a:sy n="96" d="100"/>
        </p:scale>
        <p:origin x="13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 2016, a total of 27 percent of adults reported having a nondegree credential—a postsecondary certificate, a certification, or a license. (NCES 2017)</c:v>
                </c:pt>
              </c:strCache>
            </c:strRef>
          </c:tx>
          <c:explosion val="14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05D1-469A-B502-2B58D003B5A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045D-4F58-A89F-AD725B654944}"/>
              </c:ext>
            </c:extLst>
          </c:dPt>
          <c:dLbls>
            <c:dLbl>
              <c:idx val="0"/>
              <c:layout>
                <c:manualLayout>
                  <c:x val="-0.14743193085712777"/>
                  <c:y val="0.1272746115068948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D0AF66-6873-44D8-AC2B-9B12FFA24B2F}" type="CATEGORYNAME">
                      <a:rPr lang="en-US" smtClean="0"/>
                      <a:pPr>
                        <a:defRPr b="1"/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0C08EA9C-2C06-47A4-93EA-89D0C618B134}" type="PERCENTAGE">
                      <a:rPr lang="en-US" baseline="0"/>
                      <a:pPr>
                        <a:defRPr b="1"/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91498979294255"/>
                      <c:h val="0.190582010582010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5D1-469A-B502-2B58D003B5AD}"/>
                </c:ext>
              </c:extLst>
            </c:dLbl>
            <c:dLbl>
              <c:idx val="1"/>
              <c:layout>
                <c:manualLayout>
                  <c:x val="0.19048079217370556"/>
                  <c:y val="-6.404491105278506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5D-4F58-A89F-AD725B6549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adults with a nondegree credential </c:v>
                </c:pt>
                <c:pt idx="1">
                  <c:v>adults without a non degree credential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</c:v>
                </c:pt>
                <c:pt idx="1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D1-469A-B502-2B58D003B5A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2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EDB4D1C-7861-43AB-B239-278AE7FFFC2D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16803A-26EF-44EA-B5F2-038217A114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91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934721" y="4415790"/>
            <a:ext cx="514095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indent="0" algn="l" rtl="0">
              <a:lnSpc>
                <a:spcPct val="117999"/>
              </a:lnSpc>
              <a:spcBef>
                <a:spcPts val="0"/>
              </a:spcBef>
              <a:defRPr/>
            </a:lvl1pPr>
            <a:lvl2pPr marL="0" marR="0" indent="228600" algn="l" rtl="0">
              <a:lnSpc>
                <a:spcPct val="117999"/>
              </a:lnSpc>
              <a:spcBef>
                <a:spcPts val="0"/>
              </a:spcBef>
              <a:defRPr/>
            </a:lvl2pPr>
            <a:lvl3pPr marL="0" marR="0" indent="457200" algn="l" rtl="0">
              <a:lnSpc>
                <a:spcPct val="117999"/>
              </a:lnSpc>
              <a:spcBef>
                <a:spcPts val="0"/>
              </a:spcBef>
              <a:defRPr/>
            </a:lvl3pPr>
            <a:lvl4pPr marL="0" marR="0" indent="685800" algn="l" rtl="0">
              <a:lnSpc>
                <a:spcPct val="117999"/>
              </a:lnSpc>
              <a:spcBef>
                <a:spcPts val="0"/>
              </a:spcBef>
              <a:defRPr/>
            </a:lvl4pPr>
            <a:lvl5pPr marL="0" marR="0" indent="914400" algn="l" rtl="0">
              <a:lnSpc>
                <a:spcPct val="117999"/>
              </a:lnSpc>
              <a:spcBef>
                <a:spcPts val="0"/>
              </a:spcBef>
              <a:defRPr/>
            </a:lvl5pPr>
            <a:lvl6pPr marL="0" marR="0" indent="1143000" algn="l" rtl="0">
              <a:lnSpc>
                <a:spcPct val="117999"/>
              </a:lnSpc>
              <a:spcBef>
                <a:spcPts val="0"/>
              </a:spcBef>
              <a:defRPr/>
            </a:lvl6pPr>
            <a:lvl7pPr marL="0" marR="0" indent="1371600" algn="l" rtl="0">
              <a:lnSpc>
                <a:spcPct val="117999"/>
              </a:lnSpc>
              <a:spcBef>
                <a:spcPts val="0"/>
              </a:spcBef>
              <a:defRPr/>
            </a:lvl7pPr>
            <a:lvl8pPr marL="0" marR="0" indent="1600200" algn="l" rtl="0">
              <a:lnSpc>
                <a:spcPct val="117999"/>
              </a:lnSpc>
              <a:spcBef>
                <a:spcPts val="0"/>
              </a:spcBef>
              <a:defRPr/>
            </a:lvl8pPr>
            <a:lvl9pPr marL="0" marR="0" indent="1828800" algn="l" rtl="0">
              <a:lnSpc>
                <a:spcPct val="117999"/>
              </a:lnSpc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80930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934721" y="4415790"/>
            <a:ext cx="514095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 dirty="0"/>
          </a:p>
        </p:txBody>
      </p:sp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77974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934721" y="4415790"/>
            <a:ext cx="514095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 dirty="0"/>
          </a:p>
        </p:txBody>
      </p:sp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843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466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l" rtl="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 smtClean="0">
                <a:sym typeface="Arial"/>
              </a:rPr>
              <a:t>Awarded by a wide range of organizations</a:t>
            </a:r>
          </a:p>
          <a:p>
            <a:pPr lvl="1" indent="-34290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400" dirty="0" smtClean="0"/>
              <a:t>Colleges, industry groups, unions, government, etc.</a:t>
            </a:r>
          </a:p>
          <a:p>
            <a:pPr indent="-342900">
              <a:buClr>
                <a:srgbClr val="000000"/>
              </a:buClr>
              <a:buSzPct val="100000"/>
            </a:pPr>
            <a:endParaRPr lang="en-US" sz="2400" b="0" i="0" u="none" strike="noStrike" cap="none" baseline="0" dirty="0" smtClean="0">
              <a:sym typeface="Arial"/>
            </a:endParaRPr>
          </a:p>
          <a:p>
            <a:pPr indent="-342900">
              <a:buClr>
                <a:srgbClr val="000000"/>
              </a:buClr>
              <a:buSzPct val="100000"/>
            </a:pPr>
            <a:r>
              <a:rPr lang="en-US" sz="2400" b="0" i="0" u="none" strike="noStrike" cap="none" baseline="0" dirty="0" smtClean="0">
                <a:sym typeface="Arial"/>
              </a:rPr>
              <a:t>Awarded</a:t>
            </a:r>
            <a:r>
              <a:rPr lang="en-US" sz="2400" b="0" i="0" u="none" strike="noStrike" cap="none" dirty="0" smtClean="0">
                <a:sym typeface="Arial"/>
              </a:rPr>
              <a:t> based on a variety of criteria</a:t>
            </a:r>
          </a:p>
          <a:p>
            <a:pPr lvl="1" indent="-342900">
              <a:buClr>
                <a:srgbClr val="000000"/>
              </a:buClr>
              <a:buSzPct val="100000"/>
            </a:pPr>
            <a:r>
              <a:rPr lang="en-US" sz="2400" baseline="0" dirty="0" smtClean="0"/>
              <a:t>Course completion, work</a:t>
            </a:r>
            <a:r>
              <a:rPr lang="en-US" sz="2400" dirty="0" smtClean="0"/>
              <a:t> experience, examination, etc.</a:t>
            </a:r>
          </a:p>
          <a:p>
            <a:pPr lvl="1" indent="-342900">
              <a:buClr>
                <a:srgbClr val="000000"/>
              </a:buClr>
              <a:buSzPct val="100000"/>
            </a:pPr>
            <a:endParaRPr lang="en-US" sz="2400" dirty="0" smtClean="0"/>
          </a:p>
          <a:p>
            <a:pPr indent="-342900">
              <a:buClr>
                <a:srgbClr val="000000"/>
              </a:buClr>
              <a:buSzPct val="100000"/>
            </a:pPr>
            <a:r>
              <a:rPr lang="en-US" sz="2400" dirty="0" smtClean="0"/>
              <a:t>Learning occurs in many locales</a:t>
            </a:r>
          </a:p>
          <a:p>
            <a:pPr lvl="1" indent="-342900">
              <a:buClr>
                <a:srgbClr val="000000"/>
              </a:buClr>
              <a:buSzPct val="100000"/>
            </a:pPr>
            <a:r>
              <a:rPr lang="en-US" sz="2400" b="0" i="0" u="none" strike="noStrike" cap="none" baseline="0" dirty="0" smtClean="0">
                <a:sym typeface="Arial"/>
              </a:rPr>
              <a:t>At</a:t>
            </a:r>
            <a:r>
              <a:rPr lang="en-US" sz="2400" b="0" i="0" u="none" strike="noStrike" cap="none" dirty="0" smtClean="0">
                <a:sym typeface="Arial"/>
              </a:rPr>
              <a:t> school, at work, informally</a:t>
            </a:r>
          </a:p>
          <a:p>
            <a:pPr lvl="1" indent="-342900">
              <a:buClr>
                <a:srgbClr val="000000"/>
              </a:buClr>
              <a:buSzPct val="100000"/>
            </a:pPr>
            <a:endParaRPr lang="en-US" sz="2400" baseline="0" dirty="0" smtClean="0"/>
          </a:p>
          <a:p>
            <a:pPr lvl="0" indent="-342900">
              <a:buClr>
                <a:srgbClr val="000000"/>
              </a:buClr>
              <a:buSzPct val="100000"/>
            </a:pPr>
            <a:r>
              <a:rPr lang="en-US" sz="2400" dirty="0" smtClean="0"/>
              <a:t>Data is located in many sources</a:t>
            </a:r>
          </a:p>
          <a:p>
            <a:pPr lvl="1" indent="-34290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400" dirty="0" smtClean="0"/>
              <a:t>State data systems, industry data, national surveys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14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8C237-E3E4-4035-861A-85D801C96E5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375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969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641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hape 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hape 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5287" y="381000"/>
            <a:ext cx="2832101" cy="99059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685800" y="1844675"/>
            <a:ext cx="7772400" cy="2041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1371600" y="3886200"/>
            <a:ext cx="6400799" cy="297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/>
            </a:lvl1pPr>
            <a:lvl2pPr algn="ctr" rtl="0">
              <a:spcBef>
                <a:spcPts val="0"/>
              </a:spcBef>
              <a:defRPr/>
            </a:lvl2pPr>
            <a:lvl3pPr algn="ctr" rtl="0">
              <a:spcBef>
                <a:spcPts val="0"/>
              </a:spcBef>
              <a:defRPr/>
            </a:lvl3pPr>
            <a:lvl4pPr algn="ctr" rtl="0">
              <a:spcBef>
                <a:spcPts val="0"/>
              </a:spcBef>
              <a:defRPr/>
            </a:lvl4pPr>
            <a:lvl5pPr algn="ctr"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cal Title and 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6629400" y="0"/>
            <a:ext cx="2057400" cy="666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indent="457200" rtl="0">
              <a:spcBef>
                <a:spcPts val="0"/>
              </a:spcBef>
              <a:defRPr/>
            </a:lvl6pPr>
            <a:lvl7pPr indent="914400" rtl="0">
              <a:spcBef>
                <a:spcPts val="0"/>
              </a:spcBef>
              <a:defRPr/>
            </a:lvl7pPr>
            <a:lvl8pPr indent="1371600" rtl="0">
              <a:spcBef>
                <a:spcPts val="0"/>
              </a:spcBef>
              <a:defRPr/>
            </a:lvl8pPr>
            <a:lvl9pPr indent="1828800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609600"/>
            <a:ext cx="6019799" cy="624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3200" rtl="0">
              <a:spcBef>
                <a:spcPts val="500"/>
              </a:spcBef>
              <a:buFont typeface="Arial"/>
              <a:buChar char="•"/>
              <a:defRPr/>
            </a:lvl1pPr>
            <a:lvl2pPr marL="806450" indent="-209550" rtl="0">
              <a:spcBef>
                <a:spcPts val="500"/>
              </a:spcBef>
              <a:buFont typeface="Arial"/>
              <a:buChar char="–"/>
              <a:defRPr/>
            </a:lvl2pPr>
            <a:lvl3pPr marL="1228725" indent="-174625" rtl="0">
              <a:spcBef>
                <a:spcPts val="500"/>
              </a:spcBef>
              <a:buFont typeface="Arial"/>
              <a:buChar char="•"/>
              <a:defRPr/>
            </a:lvl3pPr>
            <a:lvl4pPr marL="1730828" indent="-219528" rtl="0">
              <a:spcBef>
                <a:spcPts val="500"/>
              </a:spcBef>
              <a:buFont typeface="Arial"/>
              <a:buChar char="–"/>
              <a:defRPr/>
            </a:lvl4pPr>
            <a:lvl5pPr marL="2188028" indent="-219528" rtl="0">
              <a:spcBef>
                <a:spcPts val="500"/>
              </a:spcBef>
              <a:buFont typeface="Arial"/>
              <a:buChar char="»"/>
              <a:defRPr/>
            </a:lvl5pPr>
            <a:lvl6pPr marL="2645228" indent="-219528" rtl="0">
              <a:spcBef>
                <a:spcPts val="500"/>
              </a:spcBef>
              <a:buFont typeface="Arial"/>
              <a:buChar char="»"/>
              <a:defRPr/>
            </a:lvl6pPr>
            <a:lvl7pPr marL="3102428" indent="-219528" rtl="0">
              <a:spcBef>
                <a:spcPts val="500"/>
              </a:spcBef>
              <a:buFont typeface="Arial"/>
              <a:buChar char="»"/>
              <a:defRPr/>
            </a:lvl7pPr>
            <a:lvl8pPr marL="3559628" indent="-219528" rtl="0">
              <a:spcBef>
                <a:spcPts val="500"/>
              </a:spcBef>
              <a:buFont typeface="Arial"/>
              <a:buChar char="»"/>
              <a:defRPr/>
            </a:lvl8pPr>
            <a:lvl9pPr marL="4016828" indent="-219528" rtl="0">
              <a:spcBef>
                <a:spcPts val="500"/>
              </a:spcBef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37068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F4D707-5F27-4BE3-9100-B1939D0FC20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8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503237"/>
            <a:ext cx="8229600" cy="1020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indent="457200" rtl="0">
              <a:spcBef>
                <a:spcPts val="0"/>
              </a:spcBef>
              <a:defRPr/>
            </a:lvl6pPr>
            <a:lvl7pPr indent="914400" rtl="0">
              <a:spcBef>
                <a:spcPts val="0"/>
              </a:spcBef>
              <a:defRPr/>
            </a:lvl7pPr>
            <a:lvl8pPr indent="1371600" rtl="0">
              <a:spcBef>
                <a:spcPts val="0"/>
              </a:spcBef>
              <a:defRPr/>
            </a:lvl8pPr>
            <a:lvl9pPr indent="1828800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533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3200" rtl="0">
              <a:spcBef>
                <a:spcPts val="500"/>
              </a:spcBef>
              <a:buFont typeface="Arial"/>
              <a:buChar char="•"/>
              <a:defRPr/>
            </a:lvl1pPr>
            <a:lvl2pPr marL="806450" indent="-209550" rtl="0">
              <a:spcBef>
                <a:spcPts val="500"/>
              </a:spcBef>
              <a:buFont typeface="Arial"/>
              <a:buChar char="–"/>
              <a:defRPr/>
            </a:lvl2pPr>
            <a:lvl3pPr marL="1228725" indent="-174625" rtl="0">
              <a:spcBef>
                <a:spcPts val="500"/>
              </a:spcBef>
              <a:buFont typeface="Arial"/>
              <a:buChar char="•"/>
              <a:defRPr/>
            </a:lvl3pPr>
            <a:lvl4pPr marL="1730828" indent="-219528" rtl="0">
              <a:spcBef>
                <a:spcPts val="500"/>
              </a:spcBef>
              <a:buFont typeface="Arial"/>
              <a:buChar char="–"/>
              <a:defRPr/>
            </a:lvl4pPr>
            <a:lvl5pPr marL="2188028" indent="-219528" rtl="0">
              <a:spcBef>
                <a:spcPts val="500"/>
              </a:spcBef>
              <a:buFont typeface="Arial"/>
              <a:buChar char="»"/>
              <a:defRPr/>
            </a:lvl5pPr>
            <a:lvl6pPr marL="2645228" indent="-219528" rtl="0">
              <a:spcBef>
                <a:spcPts val="500"/>
              </a:spcBef>
              <a:buFont typeface="Arial"/>
              <a:buChar char="»"/>
              <a:defRPr/>
            </a:lvl6pPr>
            <a:lvl7pPr marL="3102428" indent="-219528" rtl="0">
              <a:spcBef>
                <a:spcPts val="500"/>
              </a:spcBef>
              <a:buFont typeface="Arial"/>
              <a:buChar char="»"/>
              <a:defRPr/>
            </a:lvl7pPr>
            <a:lvl8pPr marL="3559628" indent="-219528" rtl="0">
              <a:spcBef>
                <a:spcPts val="500"/>
              </a:spcBef>
              <a:buFont typeface="Arial"/>
              <a:buChar char="»"/>
              <a:defRPr/>
            </a:lvl8pPr>
            <a:lvl9pPr marL="4016828" indent="-219528" rtl="0">
              <a:spcBef>
                <a:spcPts val="500"/>
              </a:spcBef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503237"/>
            <a:ext cx="8229600" cy="1020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indent="457200" rtl="0">
              <a:spcBef>
                <a:spcPts val="0"/>
              </a:spcBef>
              <a:defRPr/>
            </a:lvl6pPr>
            <a:lvl7pPr indent="914400" rtl="0">
              <a:spcBef>
                <a:spcPts val="0"/>
              </a:spcBef>
              <a:defRPr/>
            </a:lvl7pPr>
            <a:lvl8pPr indent="1371600" rtl="0">
              <a:spcBef>
                <a:spcPts val="0"/>
              </a:spcBef>
              <a:defRPr/>
            </a:lvl8pPr>
            <a:lvl9pPr indent="1828800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4038599" cy="533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600"/>
              </a:spcBef>
              <a:defRPr/>
            </a:lvl1pPr>
            <a:lvl2pPr marL="790575" indent="-333375" rtl="0">
              <a:spcBef>
                <a:spcPts val="600"/>
              </a:spcBef>
              <a:defRPr/>
            </a:lvl2pPr>
            <a:lvl3pPr marL="1234439" indent="-320039" rtl="0">
              <a:spcBef>
                <a:spcPts val="600"/>
              </a:spcBef>
              <a:defRPr/>
            </a:lvl3pPr>
            <a:lvl4pPr marL="1727200" indent="-355600" rtl="0">
              <a:spcBef>
                <a:spcPts val="600"/>
              </a:spcBef>
              <a:defRPr/>
            </a:lvl4pPr>
            <a:lvl5pPr marL="2184400" indent="-355600" rtl="0">
              <a:spcBef>
                <a:spcPts val="6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37068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56810"/>
            <a:ext cx="8229600" cy="11786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indent="457200" rtl="0">
              <a:spcBef>
                <a:spcPts val="0"/>
              </a:spcBef>
              <a:defRPr/>
            </a:lvl6pPr>
            <a:lvl7pPr indent="914400" rtl="0">
              <a:spcBef>
                <a:spcPts val="0"/>
              </a:spcBef>
              <a:defRPr/>
            </a:lvl7pPr>
            <a:lvl8pPr indent="1371600" rtl="0">
              <a:spcBef>
                <a:spcPts val="0"/>
              </a:spcBef>
              <a:defRPr/>
            </a:lvl8pPr>
            <a:lvl9pPr indent="1828800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435465"/>
            <a:ext cx="4040187" cy="739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0" indent="457200" rtl="0">
              <a:spcBef>
                <a:spcPts val="0"/>
              </a:spcBef>
              <a:buFont typeface="Arial"/>
              <a:buNone/>
              <a:defRPr/>
            </a:lvl2pPr>
            <a:lvl3pPr marL="0" indent="914400" rtl="0">
              <a:spcBef>
                <a:spcPts val="0"/>
              </a:spcBef>
              <a:buFont typeface="Arial"/>
              <a:buNone/>
              <a:defRPr/>
            </a:lvl3pPr>
            <a:lvl4pPr marL="0" indent="1371600" rtl="0">
              <a:spcBef>
                <a:spcPts val="0"/>
              </a:spcBef>
              <a:buFont typeface="Arial"/>
              <a:buNone/>
              <a:defRPr/>
            </a:lvl4pPr>
            <a:lvl5pPr marL="0" indent="1828800" rtl="0">
              <a:spcBef>
                <a:spcPts val="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37068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427037"/>
            <a:ext cx="8229600" cy="1173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indent="457200" rtl="0">
              <a:spcBef>
                <a:spcPts val="0"/>
              </a:spcBef>
              <a:defRPr/>
            </a:lvl6pPr>
            <a:lvl7pPr indent="914400" rtl="0">
              <a:spcBef>
                <a:spcPts val="0"/>
              </a:spcBef>
              <a:defRPr/>
            </a:lvl7pPr>
            <a:lvl8pPr indent="1371600" rtl="0">
              <a:spcBef>
                <a:spcPts val="0"/>
              </a:spcBef>
              <a:defRPr/>
            </a:lvl8pPr>
            <a:lvl9pPr indent="1828800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37068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37068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ith 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700"/>
              </a:spcBef>
              <a:defRPr/>
            </a:lvl1pPr>
            <a:lvl2pPr marL="783771" indent="-326571" rtl="0">
              <a:spcBef>
                <a:spcPts val="700"/>
              </a:spcBef>
              <a:defRPr/>
            </a:lvl2pPr>
            <a:lvl3pPr marL="1219200" indent="-304800" rtl="0">
              <a:spcBef>
                <a:spcPts val="700"/>
              </a:spcBef>
              <a:defRPr/>
            </a:lvl3pPr>
            <a:lvl4pPr marL="1737360" indent="-365760" rtl="0">
              <a:spcBef>
                <a:spcPts val="700"/>
              </a:spcBef>
              <a:defRPr/>
            </a:lvl4pPr>
            <a:lvl5pPr marL="2194560" indent="-365760" rtl="0">
              <a:spcBef>
                <a:spcPts val="7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37068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300"/>
              </a:spcBef>
              <a:buFont typeface="Arial"/>
              <a:buNone/>
              <a:defRPr/>
            </a:lvl1pPr>
            <a:lvl2pPr marL="0" indent="457200" rtl="0">
              <a:spcBef>
                <a:spcPts val="300"/>
              </a:spcBef>
              <a:buFont typeface="Arial"/>
              <a:buNone/>
              <a:defRPr/>
            </a:lvl2pPr>
            <a:lvl3pPr marL="0" indent="914400" rtl="0">
              <a:spcBef>
                <a:spcPts val="300"/>
              </a:spcBef>
              <a:buFont typeface="Arial"/>
              <a:buNone/>
              <a:defRPr/>
            </a:lvl3pPr>
            <a:lvl4pPr marL="0" indent="1371600" rtl="0">
              <a:spcBef>
                <a:spcPts val="300"/>
              </a:spcBef>
              <a:buFont typeface="Arial"/>
              <a:buNone/>
              <a:defRPr/>
            </a:lvl4pPr>
            <a:lvl5pPr marL="0" indent="1828800" rtl="0">
              <a:spcBef>
                <a:spcPts val="300"/>
              </a:spcBef>
              <a:buFont typeface="Arial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37068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Vertical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503237"/>
            <a:ext cx="8229600" cy="1020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indent="457200" rtl="0">
              <a:spcBef>
                <a:spcPts val="0"/>
              </a:spcBef>
              <a:defRPr/>
            </a:lvl6pPr>
            <a:lvl7pPr indent="914400" rtl="0">
              <a:spcBef>
                <a:spcPts val="0"/>
              </a:spcBef>
              <a:defRPr/>
            </a:lvl7pPr>
            <a:lvl8pPr indent="1371600" rtl="0">
              <a:spcBef>
                <a:spcPts val="0"/>
              </a:spcBef>
              <a:defRPr/>
            </a:lvl8pPr>
            <a:lvl9pPr indent="1828800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533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3200" rtl="0">
              <a:spcBef>
                <a:spcPts val="500"/>
              </a:spcBef>
              <a:buFont typeface="Arial"/>
              <a:buChar char="•"/>
              <a:defRPr/>
            </a:lvl1pPr>
            <a:lvl2pPr marL="806450" indent="-209550" rtl="0">
              <a:spcBef>
                <a:spcPts val="500"/>
              </a:spcBef>
              <a:buFont typeface="Arial"/>
              <a:buChar char="–"/>
              <a:defRPr/>
            </a:lvl2pPr>
            <a:lvl3pPr marL="1228725" indent="-174625" rtl="0">
              <a:spcBef>
                <a:spcPts val="500"/>
              </a:spcBef>
              <a:buFont typeface="Arial"/>
              <a:buChar char="•"/>
              <a:defRPr/>
            </a:lvl3pPr>
            <a:lvl4pPr marL="1730828" indent="-219528" rtl="0">
              <a:spcBef>
                <a:spcPts val="500"/>
              </a:spcBef>
              <a:buFont typeface="Arial"/>
              <a:buChar char="–"/>
              <a:defRPr/>
            </a:lvl4pPr>
            <a:lvl5pPr marL="2188028" indent="-219528" rtl="0">
              <a:spcBef>
                <a:spcPts val="500"/>
              </a:spcBef>
              <a:buFont typeface="Arial"/>
              <a:buChar char="»"/>
              <a:defRPr/>
            </a:lvl5pPr>
            <a:lvl6pPr marL="2645228" indent="-219528" rtl="0">
              <a:spcBef>
                <a:spcPts val="500"/>
              </a:spcBef>
              <a:buFont typeface="Arial"/>
              <a:buChar char="»"/>
              <a:defRPr/>
            </a:lvl6pPr>
            <a:lvl7pPr marL="3102428" indent="-219528" rtl="0">
              <a:spcBef>
                <a:spcPts val="500"/>
              </a:spcBef>
              <a:buFont typeface="Arial"/>
              <a:buChar char="»"/>
              <a:defRPr/>
            </a:lvl7pPr>
            <a:lvl8pPr marL="3559628" indent="-219528" rtl="0">
              <a:spcBef>
                <a:spcPts val="500"/>
              </a:spcBef>
              <a:buFont typeface="Arial"/>
              <a:buChar char="»"/>
              <a:defRPr/>
            </a:lvl8pPr>
            <a:lvl9pPr marL="4016828" indent="-219528" rtl="0">
              <a:spcBef>
                <a:spcPts val="500"/>
              </a:spcBef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37068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2413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76237" y="144461"/>
            <a:ext cx="1441451" cy="38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hape 7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6539023" y="6141112"/>
            <a:ext cx="1970184" cy="63353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503237"/>
            <a:ext cx="8229600" cy="1020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457200" algn="l" rtl="0">
              <a:spcBef>
                <a:spcPts val="0"/>
              </a:spcBef>
              <a:defRPr/>
            </a:lvl6pPr>
            <a:lvl7pPr marL="0" marR="0" indent="914400" algn="l" rtl="0">
              <a:spcBef>
                <a:spcPts val="0"/>
              </a:spcBef>
              <a:defRPr/>
            </a:lvl7pPr>
            <a:lvl8pPr marL="0" marR="0" indent="1371600" algn="l" rtl="0">
              <a:spcBef>
                <a:spcPts val="0"/>
              </a:spcBef>
              <a:defRPr/>
            </a:lvl8pPr>
            <a:lvl9pPr marL="0" marR="0" indent="182880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533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03200" algn="l" rtl="0">
              <a:spcBef>
                <a:spcPts val="500"/>
              </a:spcBef>
              <a:buFont typeface="Arial"/>
              <a:buChar char="•"/>
              <a:defRPr/>
            </a:lvl1pPr>
            <a:lvl2pPr marL="806450" marR="0" indent="-209550" algn="l" rtl="0">
              <a:spcBef>
                <a:spcPts val="500"/>
              </a:spcBef>
              <a:buFont typeface="Arial"/>
              <a:buChar char="–"/>
              <a:defRPr/>
            </a:lvl2pPr>
            <a:lvl3pPr marL="1228725" marR="0" indent="-174625" algn="l" rtl="0">
              <a:spcBef>
                <a:spcPts val="500"/>
              </a:spcBef>
              <a:buFont typeface="Arial"/>
              <a:buChar char="•"/>
              <a:defRPr/>
            </a:lvl3pPr>
            <a:lvl4pPr marL="1730828" marR="0" indent="-219528" algn="l" rtl="0">
              <a:spcBef>
                <a:spcPts val="500"/>
              </a:spcBef>
              <a:buFont typeface="Arial"/>
              <a:buChar char="–"/>
              <a:defRPr/>
            </a:lvl4pPr>
            <a:lvl5pPr marL="2188028" marR="0" indent="-219528" algn="l" rtl="0">
              <a:spcBef>
                <a:spcPts val="500"/>
              </a:spcBef>
              <a:buFont typeface="Arial"/>
              <a:buChar char="»"/>
              <a:defRPr/>
            </a:lvl5pPr>
            <a:lvl6pPr marL="2645228" marR="0" indent="-219528" algn="l" rtl="0">
              <a:spcBef>
                <a:spcPts val="500"/>
              </a:spcBef>
              <a:buFont typeface="Arial"/>
              <a:buChar char="»"/>
              <a:defRPr/>
            </a:lvl6pPr>
            <a:lvl7pPr marL="3102428" marR="0" indent="-219528" algn="l" rtl="0">
              <a:spcBef>
                <a:spcPts val="500"/>
              </a:spcBef>
              <a:buFont typeface="Arial"/>
              <a:buChar char="»"/>
              <a:defRPr/>
            </a:lvl7pPr>
            <a:lvl8pPr marL="3559628" marR="0" indent="-219528" algn="l" rtl="0">
              <a:spcBef>
                <a:spcPts val="500"/>
              </a:spcBef>
              <a:buFont typeface="Arial"/>
              <a:buChar char="»"/>
              <a:defRPr/>
            </a:lvl8pPr>
            <a:lvl9pPr marL="4016828" marR="0" indent="-219528" algn="l" rtl="0">
              <a:spcBef>
                <a:spcPts val="500"/>
              </a:spcBef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37068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mlr.rutgers.edu/NDCQualit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dstrategy.org/resource/building-credential-currency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jvannoy@rutgers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uminafoundation.org/resources/unlocking-the-nations-potentia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762000" y="1219200"/>
            <a:ext cx="7772400" cy="2997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SzPct val="25000"/>
            </a:pPr>
            <a:r>
              <a:rPr lang="en-US" sz="2900" b="1" i="0" u="none" strike="noStrike" cap="none" baseline="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Defining the Quality of </a:t>
            </a:r>
            <a:br>
              <a:rPr lang="en-US" sz="2900" b="1" i="0" u="none" strike="noStrike" cap="none" baseline="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900" b="1" i="0" u="none" strike="noStrike" cap="none" baseline="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Non-Degree Credentials</a:t>
            </a:r>
            <a:endParaRPr lang="en-US" sz="2900" b="1" i="0" u="none" strike="noStrike" cap="none" baseline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371599" y="4419600"/>
            <a:ext cx="6400799" cy="23809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buSzPct val="25000"/>
            </a:pPr>
            <a:r>
              <a:rPr lang="en-US" sz="2200" dirty="0">
                <a:solidFill>
                  <a:srgbClr val="FFFFFF"/>
                </a:solidFill>
              </a:rPr>
              <a:t>Michelle Van Noy </a:t>
            </a:r>
            <a:endParaRPr lang="en-US" sz="2200" dirty="0" smtClean="0">
              <a:solidFill>
                <a:srgbClr val="FFFFFF"/>
              </a:solidFill>
            </a:endParaRPr>
          </a:p>
          <a:p>
            <a:pPr lvl="0">
              <a:buSzPct val="25000"/>
            </a:pPr>
            <a:r>
              <a:rPr lang="en-US" sz="2200" b="0" i="0" u="none" strike="noStrike" cap="none" baseline="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Education </a:t>
            </a:r>
            <a:r>
              <a:rPr lang="en-US" sz="22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&amp; Employment Research Center</a:t>
            </a:r>
          </a:p>
          <a:p>
            <a:pPr marL="0" marR="0" lvl="0" indent="0" algn="ctr" rtl="0">
              <a:spcBef>
                <a:spcPts val="50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22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Rutgers, The State University of New Jersey</a:t>
            </a:r>
          </a:p>
          <a:p>
            <a:pPr marL="0" marR="0" lvl="0" indent="0" algn="ctr" rtl="0">
              <a:spcBef>
                <a:spcPts val="500"/>
              </a:spcBef>
              <a:buClr>
                <a:srgbClr val="FFFFFF"/>
              </a:buClr>
              <a:buSzPct val="25000"/>
              <a:buFont typeface="Arial"/>
              <a:buNone/>
            </a:pPr>
            <a:endParaRPr lang="en-US" sz="2200" dirty="0">
              <a:solidFill>
                <a:srgbClr val="FFFFFF"/>
              </a:solidFill>
            </a:endParaRPr>
          </a:p>
          <a:p>
            <a:pPr lvl="0">
              <a:buSzPct val="25000"/>
            </a:pPr>
            <a:r>
              <a:rPr lang="en-US" sz="2200" dirty="0" smtClean="0">
                <a:solidFill>
                  <a:srgbClr val="FFFFFF"/>
                </a:solidFill>
              </a:rPr>
              <a:t>Non-degree Credential Research Network Webinar</a:t>
            </a:r>
            <a:endParaRPr lang="en-US" sz="2200" dirty="0">
              <a:solidFill>
                <a:srgbClr val="FFFFFF"/>
              </a:solidFill>
            </a:endParaRPr>
          </a:p>
          <a:p>
            <a:pPr lvl="0">
              <a:buSzPct val="25000"/>
            </a:pPr>
            <a:r>
              <a:rPr lang="en-US" sz="2200" dirty="0" smtClean="0">
                <a:solidFill>
                  <a:srgbClr val="FFFFFF"/>
                </a:solidFill>
              </a:rPr>
              <a:t>November 5, 2019</a:t>
            </a:r>
            <a:endParaRPr lang="en-US" sz="2200" dirty="0">
              <a:solidFill>
                <a:srgbClr val="FFFFFF"/>
              </a:solidFill>
            </a:endParaRPr>
          </a:p>
          <a:p>
            <a:pPr marL="0" marR="0" lvl="0" indent="0" algn="ctr" rtl="0">
              <a:spcBef>
                <a:spcPts val="500"/>
              </a:spcBef>
              <a:buClr>
                <a:srgbClr val="FFFFFF"/>
              </a:buClr>
              <a:buSzPct val="25000"/>
              <a:buFont typeface="Arial"/>
              <a:buNone/>
            </a:pPr>
            <a:endParaRPr lang="en-US" sz="2200" b="0" i="0" u="none" strike="noStrike" cap="none" baseline="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39196-DA84-467D-8BA8-CA03CD7B0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79437"/>
            <a:ext cx="8534400" cy="1020763"/>
          </a:xfrm>
        </p:spPr>
        <p:txBody>
          <a:bodyPr/>
          <a:lstStyle/>
          <a:p>
            <a:pPr algn="ctr"/>
            <a:r>
              <a:rPr lang="en-US" sz="2800" dirty="0" smtClean="0"/>
              <a:t>Rutgers Non-Degree </a:t>
            </a:r>
            <a:r>
              <a:rPr lang="en-US" sz="2800" dirty="0"/>
              <a:t>Credential </a:t>
            </a:r>
            <a:r>
              <a:rPr lang="en-US" sz="2800" dirty="0" smtClean="0"/>
              <a:t>Quality Framework</a:t>
            </a: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D3DAA-E2D0-4BFE-9F67-6C76BAC19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839200" cy="4865593"/>
          </a:xfrm>
        </p:spPr>
        <p:txBody>
          <a:bodyPr/>
          <a:lstStyle/>
          <a:p>
            <a:pPr lvl="0"/>
            <a:r>
              <a:rPr lang="en-US" sz="2000" i="1" dirty="0"/>
              <a:t>Credential design</a:t>
            </a:r>
            <a:r>
              <a:rPr lang="en-US" sz="2000" dirty="0"/>
              <a:t>. </a:t>
            </a:r>
            <a:r>
              <a:rPr lang="en-US" sz="2000" dirty="0" smtClean="0"/>
              <a:t>Includes </a:t>
            </a:r>
            <a:r>
              <a:rPr lang="en-US" sz="2000" dirty="0"/>
              <a:t>numerous features, usually decided on by the credential grantor, that define what a credential represents in terms of the competencies it marks and how it seeks to do so. </a:t>
            </a:r>
          </a:p>
          <a:p>
            <a:pPr lvl="0"/>
            <a:endParaRPr lang="en-US" sz="2000" dirty="0"/>
          </a:p>
          <a:p>
            <a:pPr lvl="0"/>
            <a:r>
              <a:rPr lang="en-US" sz="2000" i="1" dirty="0"/>
              <a:t>Competencies.</a:t>
            </a:r>
            <a:r>
              <a:rPr lang="en-US" sz="2000" dirty="0"/>
              <a:t> </a:t>
            </a:r>
            <a:r>
              <a:rPr lang="en-US" sz="2000" dirty="0" smtClean="0"/>
              <a:t>Skills </a:t>
            </a:r>
            <a:r>
              <a:rPr lang="en-US" sz="2000" dirty="0"/>
              <a:t>and knowledge </a:t>
            </a:r>
            <a:r>
              <a:rPr lang="en-US" sz="2000" dirty="0" smtClean="0"/>
              <a:t>possessed by the credential holder. </a:t>
            </a:r>
            <a:endParaRPr lang="en-US" sz="2000" i="1" dirty="0"/>
          </a:p>
          <a:p>
            <a:pPr lvl="0"/>
            <a:endParaRPr lang="en-US" sz="2000" i="1" dirty="0"/>
          </a:p>
          <a:p>
            <a:pPr lvl="0"/>
            <a:r>
              <a:rPr lang="en-US" sz="2000" i="1" dirty="0"/>
              <a:t>Market Processes</a:t>
            </a:r>
            <a:r>
              <a:rPr lang="en-US" sz="2000" dirty="0"/>
              <a:t>. </a:t>
            </a:r>
            <a:r>
              <a:rPr lang="en-US" sz="2000" dirty="0" smtClean="0"/>
              <a:t>Ways credentials come </a:t>
            </a:r>
            <a:r>
              <a:rPr lang="en-US" sz="2000" dirty="0"/>
              <a:t>to be recognized and have </a:t>
            </a:r>
            <a:r>
              <a:rPr lang="en-US" sz="2000" dirty="0" smtClean="0"/>
              <a:t>currency. </a:t>
            </a:r>
            <a:endParaRPr lang="en-US" sz="2000" dirty="0"/>
          </a:p>
          <a:p>
            <a:pPr lvl="0"/>
            <a:endParaRPr lang="en-US" sz="2000" i="1" dirty="0"/>
          </a:p>
          <a:p>
            <a:r>
              <a:rPr lang="en-US" sz="2000" i="1" dirty="0"/>
              <a:t>Outcomes.</a:t>
            </a:r>
            <a:r>
              <a:rPr lang="en-US" sz="2000" dirty="0"/>
              <a:t> </a:t>
            </a:r>
            <a:r>
              <a:rPr lang="en-US" sz="2000" dirty="0" smtClean="0"/>
              <a:t>Educational</a:t>
            </a:r>
            <a:r>
              <a:rPr lang="en-US" sz="2000" dirty="0"/>
              <a:t>, employment, and social advancement of individuals, employers, </a:t>
            </a:r>
            <a:r>
              <a:rPr lang="en-US" sz="2000" dirty="0" smtClean="0"/>
              <a:t>and </a:t>
            </a:r>
            <a:r>
              <a:rPr lang="en-US" sz="2000" dirty="0"/>
              <a:t>society. </a:t>
            </a:r>
            <a:endParaRPr lang="en-US" sz="2000" dirty="0" smtClean="0"/>
          </a:p>
          <a:p>
            <a:endParaRPr lang="en-US" sz="1800" dirty="0"/>
          </a:p>
          <a:p>
            <a:pPr marL="139700" indent="0">
              <a:buNone/>
            </a:pPr>
            <a:r>
              <a:rPr lang="en-US" sz="1800" i="1" dirty="0" smtClean="0"/>
              <a:t>Non-Degree Credential Quality: A Conceptual Framework to Guide Measurement</a:t>
            </a:r>
          </a:p>
          <a:p>
            <a:pPr marL="139700" indent="0">
              <a:buNone/>
            </a:pPr>
            <a:r>
              <a:rPr lang="en-US" sz="1800" i="1" dirty="0">
                <a:hlinkClick r:id="rId2"/>
              </a:rPr>
              <a:t>https://smlr.rutgers.edu/NDCQuality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296228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5308"/>
            <a:ext cx="8534400" cy="1020763"/>
          </a:xfrm>
        </p:spPr>
        <p:txBody>
          <a:bodyPr/>
          <a:lstStyle/>
          <a:p>
            <a:pPr algn="ctr"/>
            <a:r>
              <a:rPr lang="en-US" sz="2800" dirty="0"/>
              <a:t>Conceptual Model of Non-Degree Credential Quality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371600"/>
            <a:ext cx="3810000" cy="473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11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60DA2-50A4-41A2-BA91-5CBE9CE47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39700" algn="ctr"/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Implications for Policy and Practice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C6C3CF-691A-4F83-8567-686170F5F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5333999"/>
          </a:xfrm>
        </p:spPr>
        <p:txBody>
          <a:bodyPr/>
          <a:lstStyle/>
          <a:p>
            <a:r>
              <a:rPr lang="en-US" sz="2400" dirty="0"/>
              <a:t>Need to…. </a:t>
            </a:r>
          </a:p>
          <a:p>
            <a:pPr lvl="1"/>
            <a:r>
              <a:rPr lang="en-US" sz="2400" dirty="0"/>
              <a:t>Create awareness of non-degree credential quality and how to measure it.</a:t>
            </a:r>
          </a:p>
          <a:p>
            <a:pPr lvl="1"/>
            <a:r>
              <a:rPr lang="en-US" sz="2400" dirty="0"/>
              <a:t>Collect better information on non-degree credential quality and outcomes.</a:t>
            </a:r>
          </a:p>
          <a:p>
            <a:pPr lvl="1"/>
            <a:r>
              <a:rPr lang="en-US" sz="2400" dirty="0"/>
              <a:t>Develop and promote systems to assess non-degree credential quality.</a:t>
            </a:r>
          </a:p>
          <a:p>
            <a:pPr lvl="1"/>
            <a:r>
              <a:rPr lang="en-US" sz="2400" dirty="0"/>
              <a:t>Promote and understand the use of data on non-degree credential quality.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06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03237"/>
            <a:ext cx="9067800" cy="1020763"/>
          </a:xfrm>
        </p:spPr>
        <p:txBody>
          <a:bodyPr/>
          <a:lstStyle/>
          <a:p>
            <a:pPr algn="ctr"/>
            <a:r>
              <a:rPr lang="en-US" sz="2800" dirty="0" smtClean="0"/>
              <a:t>Implementing Non-Degree Credential Quality Standards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447800"/>
            <a:ext cx="8991600" cy="5333999"/>
          </a:xfrm>
        </p:spPr>
        <p:txBody>
          <a:bodyPr/>
          <a:lstStyle/>
          <a:p>
            <a:r>
              <a:rPr lang="en-US" sz="2200" dirty="0" smtClean="0"/>
              <a:t>Education Strategy Group’s toolkit offers a guide for implementation:</a:t>
            </a:r>
          </a:p>
          <a:p>
            <a:endParaRPr lang="en-US" sz="2200" dirty="0" smtClean="0"/>
          </a:p>
          <a:p>
            <a:pPr lvl="1"/>
            <a:r>
              <a:rPr lang="en-US" sz="2200" dirty="0" smtClean="0"/>
              <a:t>Identify high-value non-degree credentials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Validate the preliminary list of priority non-degree credentials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Incentivize attainment of priority non-degree credentials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Report on attainment of priority non-degree credentials</a:t>
            </a:r>
          </a:p>
          <a:p>
            <a:endParaRPr lang="en-US" sz="1800" i="1" dirty="0" smtClean="0"/>
          </a:p>
          <a:p>
            <a:pPr marL="139700" indent="0">
              <a:buNone/>
            </a:pPr>
            <a:r>
              <a:rPr lang="en-US" sz="1800" i="1" dirty="0" smtClean="0"/>
              <a:t>Building Credential Currency: Resources to Drive Attainment across K-12, Higher Education and Workforce Development</a:t>
            </a:r>
            <a:r>
              <a:rPr lang="en-US" sz="1800" i="1" dirty="0">
                <a:hlinkClick r:id="rId3"/>
              </a:rPr>
              <a:t> http://edstrategy.org/resource/building-credential-currency/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579252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1"/>
            <a:ext cx="8229600" cy="4495800"/>
          </a:xfrm>
        </p:spPr>
        <p:txBody>
          <a:bodyPr/>
          <a:lstStyle/>
          <a:p>
            <a:pPr marL="139700" indent="0" algn="ctr">
              <a:buNone/>
            </a:pPr>
            <a:endParaRPr lang="en-US" sz="1800" dirty="0"/>
          </a:p>
          <a:p>
            <a:pPr marL="139700" indent="0" algn="ctr">
              <a:buNone/>
            </a:pPr>
            <a:r>
              <a:rPr lang="en-US" sz="1800" dirty="0" smtClean="0"/>
              <a:t>For more information, get in touch:</a:t>
            </a:r>
          </a:p>
          <a:p>
            <a:pPr marL="139700" indent="0" algn="ctr">
              <a:buNone/>
            </a:pPr>
            <a:r>
              <a:rPr lang="en-US" sz="1800" dirty="0" smtClean="0"/>
              <a:t>Michelle </a:t>
            </a:r>
            <a:r>
              <a:rPr lang="en-US" sz="1800" dirty="0"/>
              <a:t>Van Noy</a:t>
            </a:r>
          </a:p>
          <a:p>
            <a:pPr marL="139700" indent="0" algn="ctr">
              <a:buNone/>
            </a:pPr>
            <a:r>
              <a:rPr lang="en-US" sz="1800" dirty="0">
                <a:hlinkClick r:id="rId3"/>
              </a:rPr>
              <a:t>mjvannoy@rutgers.edu</a:t>
            </a:r>
            <a:endParaRPr lang="en-US" sz="1800" dirty="0"/>
          </a:p>
          <a:p>
            <a:pPr marL="139700" indent="0" algn="ctr">
              <a:buNone/>
            </a:pPr>
            <a:r>
              <a:rPr lang="en-US" sz="1800" dirty="0"/>
              <a:t>848-445-4734</a:t>
            </a:r>
          </a:p>
          <a:p>
            <a:pPr marL="139700" indent="0" algn="ctr">
              <a:buNone/>
            </a:pPr>
            <a:endParaRPr lang="en-US" sz="1800" dirty="0"/>
          </a:p>
          <a:p>
            <a:pPr marL="139700" indent="0" algn="ctr">
              <a:buNone/>
            </a:pPr>
            <a:endParaRPr lang="en-US" sz="1800" dirty="0" smtClean="0"/>
          </a:p>
          <a:p>
            <a:pPr marL="139700" indent="0" algn="ctr">
              <a:buNone/>
            </a:pPr>
            <a:r>
              <a:rPr lang="en-US" sz="1800" dirty="0" smtClean="0"/>
              <a:t>Visit our website at: smlr.rutgers.edu/</a:t>
            </a:r>
            <a:r>
              <a:rPr lang="en-US" sz="1800" dirty="0" err="1" smtClean="0"/>
              <a:t>eerc</a:t>
            </a:r>
            <a:endParaRPr lang="en-US" sz="1800" dirty="0" smtClean="0"/>
          </a:p>
          <a:p>
            <a:pPr marL="139700" indent="0" algn="ctr">
              <a:buNone/>
            </a:pPr>
            <a:endParaRPr lang="en-US" sz="1800" dirty="0"/>
          </a:p>
          <a:p>
            <a:pPr marL="139700" indent="0" algn="ctr">
              <a:buNone/>
            </a:pPr>
            <a:r>
              <a:rPr lang="en-US" sz="1800" dirty="0"/>
              <a:t>Education and Employment Research Center</a:t>
            </a:r>
          </a:p>
          <a:p>
            <a:pPr marL="139700" indent="0" algn="ctr">
              <a:buNone/>
            </a:pPr>
            <a:r>
              <a:rPr lang="en-US" sz="1800" dirty="0"/>
              <a:t>School of Labor and Management Relations</a:t>
            </a:r>
          </a:p>
          <a:p>
            <a:pPr marL="139700" indent="0" algn="ctr">
              <a:buNone/>
            </a:pPr>
            <a:r>
              <a:rPr lang="en-US" sz="1800" dirty="0"/>
              <a:t>Rutgers, the State University of New Jersey</a:t>
            </a:r>
          </a:p>
        </p:txBody>
      </p:sp>
    </p:spTree>
    <p:extLst>
      <p:ext uri="{BB962C8B-B14F-4D97-AF65-F5344CB8AC3E}">
        <p14:creationId xmlns:p14="http://schemas.microsoft.com/office/powerpoint/2010/main" val="365794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27966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000" b="0" i="0" u="none" strike="noStrike" cap="none" baseline="0" dirty="0">
                <a:latin typeface="Arial"/>
                <a:ea typeface="Arial"/>
                <a:cs typeface="Arial"/>
                <a:sym typeface="Arial"/>
              </a:rPr>
              <a:t>The Rise of Non-Degree Credentials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152400" y="1676400"/>
            <a:ext cx="8915400" cy="48768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/>
          <a:p>
            <a:pPr marL="0" marR="0" lvl="0" indent="0" algn="ctr" rtl="0">
              <a:buClr>
                <a:srgbClr val="000000"/>
              </a:buClr>
              <a:buSzPct val="100000"/>
              <a:buNone/>
            </a:pPr>
            <a:r>
              <a:rPr lang="en-US" sz="2800" dirty="0"/>
              <a:t>Rapidly changing labor market </a:t>
            </a:r>
          </a:p>
          <a:p>
            <a:pPr marL="342900" marR="0" lvl="0" indent="-342900" algn="ctr" rtl="0">
              <a:buClr>
                <a:srgbClr val="000000"/>
              </a:buClr>
              <a:buSzPct val="100000"/>
              <a:buFont typeface="Arial"/>
              <a:buChar char="•"/>
            </a:pPr>
            <a:endParaRPr lang="en-US" sz="2800" dirty="0"/>
          </a:p>
          <a:p>
            <a:pPr marL="342900" marR="0" lvl="0" indent="-342900" algn="ctr" rtl="0">
              <a:buClr>
                <a:srgbClr val="000000"/>
              </a:buClr>
              <a:buSzPct val="100000"/>
              <a:buFont typeface="Arial"/>
              <a:buChar char="•"/>
            </a:pPr>
            <a:endParaRPr lang="en-US" sz="2800" dirty="0"/>
          </a:p>
          <a:p>
            <a:pPr marL="342900" marR="0" lvl="0" indent="-342900" algn="ctr" rtl="0">
              <a:buClr>
                <a:srgbClr val="000000"/>
              </a:buClr>
              <a:buSzPct val="100000"/>
              <a:buFont typeface="Arial"/>
              <a:buChar char="•"/>
            </a:pPr>
            <a:endParaRPr lang="en-US" sz="2800" dirty="0"/>
          </a:p>
          <a:p>
            <a:pPr marL="0" marR="0" lvl="0" indent="0" algn="ctr" rtl="0">
              <a:buClr>
                <a:srgbClr val="000000"/>
              </a:buClr>
              <a:buSzPct val="100000"/>
              <a:buNone/>
            </a:pPr>
            <a:r>
              <a:rPr lang="en-US" sz="2800" dirty="0"/>
              <a:t>Increased need for lifelong learning, just in time training</a:t>
            </a:r>
          </a:p>
          <a:p>
            <a:pPr marL="0" marR="0" lvl="0" indent="0" algn="ctr" rtl="0">
              <a:buClr>
                <a:srgbClr val="000000"/>
              </a:buClr>
              <a:buSzPct val="100000"/>
              <a:buNone/>
            </a:pPr>
            <a:endParaRPr lang="en-US" sz="2800" dirty="0"/>
          </a:p>
          <a:p>
            <a:pPr marL="0" marR="0" lvl="0" indent="0" algn="ctr" rtl="0">
              <a:buClr>
                <a:srgbClr val="000000"/>
              </a:buClr>
              <a:buSzPct val="100000"/>
              <a:buNone/>
            </a:pPr>
            <a:endParaRPr lang="en-US" sz="2800" dirty="0"/>
          </a:p>
          <a:p>
            <a:pPr marL="0" marR="0" lvl="0" indent="0" algn="ctr" rtl="0">
              <a:buClr>
                <a:srgbClr val="000000"/>
              </a:buClr>
              <a:buSzPct val="100000"/>
              <a:buNone/>
            </a:pPr>
            <a:endParaRPr lang="en-US" sz="2800" dirty="0"/>
          </a:p>
          <a:p>
            <a:pPr marL="0" marR="0" lvl="0" indent="0" algn="ctr" rtl="0">
              <a:buClr>
                <a:srgbClr val="000000"/>
              </a:buClr>
              <a:buSzPct val="100000"/>
              <a:buNone/>
            </a:pPr>
            <a:r>
              <a:rPr lang="en-US" sz="2800" dirty="0"/>
              <a:t>Proliferation of different types of NDCs</a:t>
            </a:r>
            <a:endParaRPr lang="en-US" sz="2800" b="0" i="0" u="none" strike="noStrike" cap="none" baseline="0" dirty="0">
              <a:sym typeface="Arial"/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B060D033-46D4-42C0-8DB1-9949BFAFBAA5}"/>
              </a:ext>
            </a:extLst>
          </p:cNvPr>
          <p:cNvSpPr/>
          <p:nvPr/>
        </p:nvSpPr>
        <p:spPr>
          <a:xfrm>
            <a:off x="4038600" y="2349316"/>
            <a:ext cx="969264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F317A567-B91A-41CC-9A16-21EF00455B56}"/>
              </a:ext>
            </a:extLst>
          </p:cNvPr>
          <p:cNvSpPr/>
          <p:nvPr/>
        </p:nvSpPr>
        <p:spPr>
          <a:xfrm>
            <a:off x="4038600" y="4267200"/>
            <a:ext cx="969264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5902F-46F6-4A86-B386-56F635572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Many Adults Hold NDCs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EAE15-7B5D-4447-AFC6-5A98C1BCE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 </a:t>
            </a:r>
          </a:p>
          <a:p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609600" y="1295400"/>
          <a:ext cx="7543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1124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BA7CD-CB4C-4BCD-BC0E-A16B7458A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8686800" cy="1020763"/>
          </a:xfrm>
        </p:spPr>
        <p:txBody>
          <a:bodyPr/>
          <a:lstStyle/>
          <a:p>
            <a:pPr algn="ctr"/>
            <a:r>
              <a:rPr lang="en-US" sz="3200" dirty="0"/>
              <a:t>Types and Definitions of Non-Degree Credentials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D41E096-8393-46BE-9342-26A1C49FCC9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4400" y="1981200"/>
          <a:ext cx="7329488" cy="3469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3168">
                  <a:extLst>
                    <a:ext uri="{9D8B030D-6E8A-4147-A177-3AD203B41FA5}">
                      <a16:colId xmlns:a16="http://schemas.microsoft.com/office/drawing/2014/main" val="495611710"/>
                    </a:ext>
                  </a:extLst>
                </a:gridCol>
                <a:gridCol w="5146320">
                  <a:extLst>
                    <a:ext uri="{9D8B030D-6E8A-4147-A177-3AD203B41FA5}">
                      <a16:colId xmlns:a16="http://schemas.microsoft.com/office/drawing/2014/main" val="1311524191"/>
                    </a:ext>
                  </a:extLst>
                </a:gridCol>
              </a:tblGrid>
              <a:tr h="204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Type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Definition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770227678"/>
                  </a:ext>
                </a:extLst>
              </a:tr>
              <a:tr h="6122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Sub baccalaureate credit  certificates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Credential awarded by an educational institution for completion of a subbaccalaureate credit educational program, usually less than one year in length (short-term and long-term credit)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778053955"/>
                  </a:ext>
                </a:extLst>
              </a:tr>
              <a:tr h="4081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Non-credit certificates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Credential awarded by an institution (educational or workplace) for completion of a noncredit educational program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214100999"/>
                  </a:ext>
                </a:extLst>
              </a:tr>
              <a:tr h="4081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Apprenticeship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Credential awarded after completion of structured educational and workplace program based on industry and occupational standards.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281661657"/>
                  </a:ext>
                </a:extLst>
              </a:tr>
              <a:tr h="6122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Industry certification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Credential awarded by an industry body or governmental agency for demonstration of skills typically via examination based on industry or occupational standards. 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92890848"/>
                  </a:ext>
                </a:extLst>
              </a:tr>
              <a:tr h="6122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Occupational or professional licensure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Credential awarded by a governmental agency for demonstration of skills in a specific occupation and sometimes also completion of an educational program; often required to work in an occupation.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132727635"/>
                  </a:ext>
                </a:extLst>
              </a:tr>
              <a:tr h="6122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Badges, microcredentials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Credential awarded for completion of a short program of study or demonstration of a targeted set of skills; these are newly emerging and are still being developed.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869275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723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33497-2D2E-4887-8F5B-28C3FCFE6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Credentials Quality Frameworks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1630B-1750-492D-A3D6-7F40CC9DCB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Conception of quality is similar for traditional and </a:t>
            </a:r>
            <a:r>
              <a:rPr lang="en-US" sz="2400" dirty="0" smtClean="0"/>
              <a:t>non-degree </a:t>
            </a:r>
            <a:r>
              <a:rPr lang="en-US" sz="2400" dirty="0"/>
              <a:t>credentials though with slightly different emphasis</a:t>
            </a:r>
          </a:p>
          <a:p>
            <a:endParaRPr lang="en-US" sz="2400" dirty="0"/>
          </a:p>
          <a:p>
            <a:r>
              <a:rPr lang="en-US" sz="2400" dirty="0" smtClean="0"/>
              <a:t>Lumina Quality Credential Task Force </a:t>
            </a:r>
            <a:r>
              <a:rPr lang="en-US" sz="2400" dirty="0"/>
              <a:t>framework provides most broad outlook</a:t>
            </a:r>
          </a:p>
          <a:p>
            <a:endParaRPr lang="en-US" sz="2400" dirty="0"/>
          </a:p>
          <a:p>
            <a:r>
              <a:rPr lang="en-US" sz="2400" dirty="0"/>
              <a:t>Rutgers EERC non-degree credential quality conceptual framework </a:t>
            </a:r>
            <a:r>
              <a:rPr lang="en-US" sz="2400" dirty="0" smtClean="0"/>
              <a:t>also seeks to provide broad </a:t>
            </a:r>
            <a:r>
              <a:rPr lang="en-US" sz="2400" dirty="0"/>
              <a:t>framework</a:t>
            </a:r>
          </a:p>
        </p:txBody>
      </p:sp>
    </p:spTree>
    <p:extLst>
      <p:ext uri="{BB962C8B-B14F-4D97-AF65-F5344CB8AC3E}">
        <p14:creationId xmlns:p14="http://schemas.microsoft.com/office/powerpoint/2010/main" val="297621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7415C-E8BC-4D3A-B546-53F0E6BA0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Uses of Conceptual Frameworks for Quality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122803-4346-435F-9DD8-782AC53A5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5333999"/>
          </a:xfrm>
        </p:spPr>
        <p:txBody>
          <a:bodyPr/>
          <a:lstStyle/>
          <a:p>
            <a:r>
              <a:rPr lang="en-US" sz="2400" dirty="0"/>
              <a:t>Importance of examining equity</a:t>
            </a:r>
          </a:p>
          <a:p>
            <a:endParaRPr lang="en-US" sz="2400" dirty="0"/>
          </a:p>
          <a:p>
            <a:r>
              <a:rPr lang="en-US" sz="2400" dirty="0"/>
              <a:t>Quality elements as a guide</a:t>
            </a:r>
          </a:p>
          <a:p>
            <a:endParaRPr lang="en-US" sz="2400" dirty="0"/>
          </a:p>
          <a:p>
            <a:r>
              <a:rPr lang="en-US" sz="2400" dirty="0"/>
              <a:t>Quality elements as diagnostic tool</a:t>
            </a:r>
          </a:p>
          <a:p>
            <a:endParaRPr lang="en-US" sz="2400" dirty="0"/>
          </a:p>
          <a:p>
            <a:r>
              <a:rPr lang="en-US" sz="2400" dirty="0"/>
              <a:t>Quality relative to goals</a:t>
            </a:r>
          </a:p>
          <a:p>
            <a:endParaRPr lang="en-US" sz="2400" dirty="0"/>
          </a:p>
          <a:p>
            <a:r>
              <a:rPr lang="en-US" sz="2400" dirty="0"/>
              <a:t>Quality relative to context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23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33497-2D2E-4887-8F5B-28C3FCFE6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03237"/>
            <a:ext cx="9144000" cy="1020763"/>
          </a:xfrm>
        </p:spPr>
        <p:txBody>
          <a:bodyPr/>
          <a:lstStyle/>
          <a:p>
            <a:pPr algn="ctr"/>
            <a:r>
              <a:rPr lang="en-US" sz="3200" dirty="0"/>
              <a:t>Lumina Quality Credential Task Force framework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1630B-1750-492D-A3D6-7F40CC9DCB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Outcomes </a:t>
            </a:r>
            <a:r>
              <a:rPr lang="en-US" sz="2400" dirty="0"/>
              <a:t>for individuals and </a:t>
            </a:r>
            <a:r>
              <a:rPr lang="en-US" sz="2400" dirty="0" smtClean="0"/>
              <a:t>society</a:t>
            </a:r>
          </a:p>
          <a:p>
            <a:endParaRPr lang="en-US" sz="2400" dirty="0"/>
          </a:p>
          <a:p>
            <a:r>
              <a:rPr lang="en-US" sz="2400" dirty="0"/>
              <a:t>Intentional </a:t>
            </a:r>
            <a:r>
              <a:rPr lang="en-US" sz="2400" dirty="0" smtClean="0"/>
              <a:t>design</a:t>
            </a:r>
          </a:p>
          <a:p>
            <a:endParaRPr lang="en-US" sz="2400" dirty="0"/>
          </a:p>
          <a:p>
            <a:r>
              <a:rPr lang="en-US" sz="2400" dirty="0"/>
              <a:t>Student centered institutions, policies and </a:t>
            </a:r>
            <a:r>
              <a:rPr lang="en-US" sz="2400" dirty="0" smtClean="0"/>
              <a:t>practices</a:t>
            </a:r>
          </a:p>
          <a:p>
            <a:endParaRPr lang="en-US" sz="2400" dirty="0" smtClean="0"/>
          </a:p>
          <a:p>
            <a:endParaRPr lang="en-US" sz="2400" dirty="0"/>
          </a:p>
          <a:p>
            <a:pPr marL="139700" indent="0">
              <a:buNone/>
            </a:pPr>
            <a:r>
              <a:rPr lang="en-US" sz="1800" i="1" dirty="0" smtClean="0"/>
              <a:t>Unlocking the Nation’s Potential: A Model to Advance Quality and Equity in Education Beyond High School</a:t>
            </a:r>
          </a:p>
          <a:p>
            <a:pPr marL="139700" indent="0">
              <a:buNone/>
            </a:pPr>
            <a:r>
              <a:rPr lang="en-US" sz="1800" i="1" dirty="0">
                <a:hlinkClick r:id="rId2"/>
              </a:rPr>
              <a:t>https://www.luminafoundation.org/resources/unlocking-the-nations-potential</a:t>
            </a:r>
            <a:endParaRPr lang="en-US" sz="1800" i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167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79845" y="5532620"/>
            <a:ext cx="5334000" cy="228600"/>
          </a:xfrm>
          <a:prstGeom prst="ellipse">
            <a:avLst/>
          </a:prstGeom>
          <a:gradFill flip="none" rotWithShape="1">
            <a:gsLst>
              <a:gs pos="0">
                <a:sysClr val="windowText" lastClr="000000">
                  <a:lumMod val="50000"/>
                  <a:lumOff val="50000"/>
                  <a:alpha val="38000"/>
                </a:sys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/>
          <p:cNvSpPr>
            <a:spLocks noChangeAspect="1"/>
          </p:cNvSpPr>
          <p:nvPr/>
        </p:nvSpPr>
        <p:spPr>
          <a:xfrm>
            <a:off x="457200" y="4668115"/>
            <a:ext cx="8229600" cy="1046885"/>
          </a:xfrm>
          <a:prstGeom prst="rect">
            <a:avLst/>
          </a:prstGeom>
          <a:solidFill>
            <a:srgbClr val="689987"/>
          </a:solidFill>
          <a:ln w="25400" cap="flat" cmpd="sng" algn="ctr">
            <a:noFill/>
            <a:prstDash val="solid"/>
            <a:miter lim="800000"/>
          </a:ln>
          <a:effectLst/>
          <a:scene3d>
            <a:camera prst="perspectiveAbove"/>
            <a:lightRig rig="balanced" dir="t">
              <a:rot lat="0" lon="0" rev="3000000"/>
            </a:lightRig>
          </a:scene3d>
          <a:sp3d prstMaterial="plastic">
            <a:bevelT w="0" h="635000"/>
          </a:sp3d>
        </p:spPr>
        <p:txBody>
          <a:bodyPr rtlCol="0" anchor="ctr">
            <a:flatTx/>
          </a:bodyPr>
          <a:lstStyle/>
          <a:p>
            <a:pPr algn="ctr">
              <a:defRPr/>
            </a:pPr>
            <a:r>
              <a:rPr lang="en-US" kern="0" dirty="0">
                <a:solidFill>
                  <a:schemeClr val="bg1"/>
                </a:solidFill>
                <a:latin typeface="Futura"/>
                <a:cs typeface="Futura"/>
              </a:rPr>
              <a:t>Quality Assurance System</a:t>
            </a:r>
          </a:p>
          <a:p>
            <a:pPr algn="ctr">
              <a:defRPr/>
            </a:pPr>
            <a:r>
              <a:rPr lang="en-US" sz="1800" kern="0" dirty="0">
                <a:solidFill>
                  <a:srgbClr val="FFFFFF"/>
                </a:solidFill>
                <a:latin typeface="Futura"/>
                <a:cs typeface="Futura"/>
              </a:rPr>
              <a:t>Federal Policies </a:t>
            </a:r>
            <a:r>
              <a:rPr lang="en-US" sz="1800" b="1" dirty="0">
                <a:solidFill>
                  <a:srgbClr val="FFFFFF"/>
                </a:solidFill>
              </a:rPr>
              <a:t>|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kern="0" dirty="0">
                <a:solidFill>
                  <a:srgbClr val="FFFFFF"/>
                </a:solidFill>
                <a:latin typeface="Futura"/>
                <a:cs typeface="Futura"/>
              </a:rPr>
              <a:t>State Policies </a:t>
            </a:r>
            <a:r>
              <a:rPr lang="en-US" sz="1800" b="1" dirty="0">
                <a:solidFill>
                  <a:srgbClr val="FFFFFF"/>
                </a:solidFill>
              </a:rPr>
              <a:t>|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kern="0" dirty="0">
                <a:solidFill>
                  <a:srgbClr val="FFFFFF"/>
                </a:solidFill>
                <a:latin typeface="Futura"/>
                <a:cs typeface="Futura"/>
              </a:rPr>
              <a:t>Accreditation </a:t>
            </a:r>
            <a:r>
              <a:rPr lang="en-US" sz="1800" b="1" dirty="0">
                <a:solidFill>
                  <a:srgbClr val="FFFFFF"/>
                </a:solidFill>
              </a:rPr>
              <a:t>|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kern="0" dirty="0">
                <a:solidFill>
                  <a:srgbClr val="FFFFFF"/>
                </a:solidFill>
                <a:latin typeface="Futura"/>
                <a:cs typeface="Futura"/>
              </a:rPr>
              <a:t>Institutional Policies</a:t>
            </a:r>
          </a:p>
        </p:txBody>
      </p:sp>
      <p:sp>
        <p:nvSpPr>
          <p:cNvPr id="20" name="Left Brace 19"/>
          <p:cNvSpPr/>
          <p:nvPr/>
        </p:nvSpPr>
        <p:spPr>
          <a:xfrm rot="5400000" flipH="1">
            <a:off x="4457640" y="190440"/>
            <a:ext cx="457319" cy="8305800"/>
          </a:xfrm>
          <a:prstGeom prst="leftBrace">
            <a:avLst>
              <a:gd name="adj1" fmla="val 42543"/>
              <a:gd name="adj2" fmla="val 49043"/>
            </a:avLst>
          </a:prstGeom>
          <a:ln w="762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Rectangle 20"/>
          <p:cNvSpPr/>
          <p:nvPr/>
        </p:nvSpPr>
        <p:spPr>
          <a:xfrm>
            <a:off x="381000" y="737516"/>
            <a:ext cx="83058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rgbClr val="595959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Conceptual Model of Credential Quality</a:t>
            </a:r>
            <a:endParaRPr lang="en-US" sz="2800" dirty="0">
              <a:solidFill>
                <a:srgbClr val="595959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22" name="Rectangle 21"/>
          <p:cNvSpPr>
            <a:spLocks noChangeAspect="1"/>
          </p:cNvSpPr>
          <p:nvPr/>
        </p:nvSpPr>
        <p:spPr>
          <a:xfrm>
            <a:off x="228600" y="2839315"/>
            <a:ext cx="4267200" cy="1046885"/>
          </a:xfrm>
          <a:prstGeom prst="rect">
            <a:avLst/>
          </a:prstGeom>
          <a:solidFill>
            <a:srgbClr val="00A8CB"/>
          </a:solidFill>
          <a:ln w="25400" cap="flat" cmpd="sng" algn="ctr">
            <a:noFill/>
            <a:prstDash val="solid"/>
            <a:miter lim="800000"/>
          </a:ln>
          <a:effectLst/>
          <a:scene3d>
            <a:camera prst="perspectiveAbove"/>
            <a:lightRig rig="balanced" dir="t">
              <a:rot lat="0" lon="0" rev="3000000"/>
            </a:lightRig>
          </a:scene3d>
          <a:sp3d prstMaterial="plastic">
            <a:bevelT w="0" h="635000"/>
          </a:sp3d>
        </p:spPr>
        <p:txBody>
          <a:bodyPr rtlCol="0" anchor="ctr">
            <a:flatTx/>
          </a:bodyPr>
          <a:lstStyle/>
          <a:p>
            <a:pPr algn="ctr">
              <a:defRPr/>
            </a:pPr>
            <a:r>
              <a:rPr lang="en-US" sz="2000" kern="0" dirty="0">
                <a:solidFill>
                  <a:srgbClr val="FFFFFF"/>
                </a:solidFill>
                <a:latin typeface="Futura"/>
                <a:cs typeface="Futura"/>
              </a:rPr>
              <a:t>Intentional Program Design</a:t>
            </a:r>
          </a:p>
        </p:txBody>
      </p:sp>
      <p:sp>
        <p:nvSpPr>
          <p:cNvPr id="23" name="Rectangle 22"/>
          <p:cNvSpPr>
            <a:spLocks noChangeAspect="1"/>
          </p:cNvSpPr>
          <p:nvPr/>
        </p:nvSpPr>
        <p:spPr>
          <a:xfrm>
            <a:off x="4648200" y="2839315"/>
            <a:ext cx="4343400" cy="1046885"/>
          </a:xfrm>
          <a:prstGeom prst="rect">
            <a:avLst/>
          </a:prstGeom>
          <a:solidFill>
            <a:srgbClr val="FF0000">
              <a:alpha val="80000"/>
            </a:srgbClr>
          </a:solidFill>
          <a:ln w="25400" cap="flat" cmpd="sng" algn="ctr">
            <a:noFill/>
            <a:prstDash val="solid"/>
            <a:miter lim="800000"/>
          </a:ln>
          <a:effectLst/>
          <a:scene3d>
            <a:camera prst="perspectiveAbove"/>
            <a:lightRig rig="balanced" dir="t">
              <a:rot lat="0" lon="0" rev="3000000"/>
            </a:lightRig>
          </a:scene3d>
          <a:sp3d prstMaterial="plastic">
            <a:bevelT w="0" h="635000"/>
          </a:sp3d>
        </p:spPr>
        <p:txBody>
          <a:bodyPr rtlCol="0" anchor="ctr">
            <a:flatTx/>
          </a:bodyPr>
          <a:lstStyle/>
          <a:p>
            <a:pPr algn="ctr">
              <a:defRPr/>
            </a:pPr>
            <a:r>
              <a:rPr lang="en-US" sz="2000" kern="0" dirty="0">
                <a:solidFill>
                  <a:srgbClr val="FFFFFF"/>
                </a:solidFill>
                <a:latin typeface="Futura"/>
                <a:cs typeface="Futura"/>
              </a:rPr>
              <a:t>Student-Centered Policies &amp; Practices</a:t>
            </a: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80999" y="1600200"/>
            <a:ext cx="609601" cy="1219200"/>
          </a:xfrm>
          <a:custGeom>
            <a:avLst/>
            <a:gdLst>
              <a:gd name="T0" fmla="*/ 1362 w 2244"/>
              <a:gd name="T1" fmla="*/ 0 h 1879"/>
              <a:gd name="T2" fmla="*/ 2244 w 2244"/>
              <a:gd name="T3" fmla="*/ 516 h 1879"/>
              <a:gd name="T4" fmla="*/ 1362 w 2244"/>
              <a:gd name="T5" fmla="*/ 1033 h 1879"/>
              <a:gd name="T6" fmla="*/ 1362 w 2244"/>
              <a:gd name="T7" fmla="*/ 643 h 1879"/>
              <a:gd name="T8" fmla="*/ 1251 w 2244"/>
              <a:gd name="T9" fmla="*/ 664 h 1879"/>
              <a:gd name="T10" fmla="*/ 1141 w 2244"/>
              <a:gd name="T11" fmla="*/ 695 h 1879"/>
              <a:gd name="T12" fmla="*/ 1038 w 2244"/>
              <a:gd name="T13" fmla="*/ 735 h 1879"/>
              <a:gd name="T14" fmla="*/ 938 w 2244"/>
              <a:gd name="T15" fmla="*/ 783 h 1879"/>
              <a:gd name="T16" fmla="*/ 844 w 2244"/>
              <a:gd name="T17" fmla="*/ 841 h 1879"/>
              <a:gd name="T18" fmla="*/ 755 w 2244"/>
              <a:gd name="T19" fmla="*/ 906 h 1879"/>
              <a:gd name="T20" fmla="*/ 673 w 2244"/>
              <a:gd name="T21" fmla="*/ 977 h 1879"/>
              <a:gd name="T22" fmla="*/ 598 w 2244"/>
              <a:gd name="T23" fmla="*/ 1058 h 1879"/>
              <a:gd name="T24" fmla="*/ 529 w 2244"/>
              <a:gd name="T25" fmla="*/ 1142 h 1879"/>
              <a:gd name="T26" fmla="*/ 467 w 2244"/>
              <a:gd name="T27" fmla="*/ 1234 h 1879"/>
              <a:gd name="T28" fmla="*/ 413 w 2244"/>
              <a:gd name="T29" fmla="*/ 1330 h 1879"/>
              <a:gd name="T30" fmla="*/ 369 w 2244"/>
              <a:gd name="T31" fmla="*/ 1432 h 1879"/>
              <a:gd name="T32" fmla="*/ 335 w 2244"/>
              <a:gd name="T33" fmla="*/ 1539 h 1879"/>
              <a:gd name="T34" fmla="*/ 308 w 2244"/>
              <a:gd name="T35" fmla="*/ 1649 h 1879"/>
              <a:gd name="T36" fmla="*/ 292 w 2244"/>
              <a:gd name="T37" fmla="*/ 1762 h 1879"/>
              <a:gd name="T38" fmla="*/ 287 w 2244"/>
              <a:gd name="T39" fmla="*/ 1879 h 1879"/>
              <a:gd name="T40" fmla="*/ 0 w 2244"/>
              <a:gd name="T41" fmla="*/ 1879 h 1879"/>
              <a:gd name="T42" fmla="*/ 6 w 2244"/>
              <a:gd name="T43" fmla="*/ 1743 h 1879"/>
              <a:gd name="T44" fmla="*/ 23 w 2244"/>
              <a:gd name="T45" fmla="*/ 1608 h 1879"/>
              <a:gd name="T46" fmla="*/ 52 w 2244"/>
              <a:gd name="T47" fmla="*/ 1478 h 1879"/>
              <a:gd name="T48" fmla="*/ 93 w 2244"/>
              <a:gd name="T49" fmla="*/ 1351 h 1879"/>
              <a:gd name="T50" fmla="*/ 144 w 2244"/>
              <a:gd name="T51" fmla="*/ 1230 h 1879"/>
              <a:gd name="T52" fmla="*/ 204 w 2244"/>
              <a:gd name="T53" fmla="*/ 1115 h 1879"/>
              <a:gd name="T54" fmla="*/ 273 w 2244"/>
              <a:gd name="T55" fmla="*/ 1006 h 1879"/>
              <a:gd name="T56" fmla="*/ 352 w 2244"/>
              <a:gd name="T57" fmla="*/ 902 h 1879"/>
              <a:gd name="T58" fmla="*/ 438 w 2244"/>
              <a:gd name="T59" fmla="*/ 806 h 1879"/>
              <a:gd name="T60" fmla="*/ 532 w 2244"/>
              <a:gd name="T61" fmla="*/ 718 h 1879"/>
              <a:gd name="T62" fmla="*/ 634 w 2244"/>
              <a:gd name="T63" fmla="*/ 637 h 1879"/>
              <a:gd name="T64" fmla="*/ 742 w 2244"/>
              <a:gd name="T65" fmla="*/ 566 h 1879"/>
              <a:gd name="T66" fmla="*/ 855 w 2244"/>
              <a:gd name="T67" fmla="*/ 503 h 1879"/>
              <a:gd name="T68" fmla="*/ 976 w 2244"/>
              <a:gd name="T69" fmla="*/ 449 h 1879"/>
              <a:gd name="T70" fmla="*/ 1101 w 2244"/>
              <a:gd name="T71" fmla="*/ 407 h 1879"/>
              <a:gd name="T72" fmla="*/ 1230 w 2244"/>
              <a:gd name="T73" fmla="*/ 374 h 1879"/>
              <a:gd name="T74" fmla="*/ 1362 w 2244"/>
              <a:gd name="T75" fmla="*/ 353 h 1879"/>
              <a:gd name="T76" fmla="*/ 1362 w 2244"/>
              <a:gd name="T77" fmla="*/ 0 h 1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244" h="1879">
                <a:moveTo>
                  <a:pt x="1362" y="0"/>
                </a:moveTo>
                <a:lnTo>
                  <a:pt x="2244" y="516"/>
                </a:lnTo>
                <a:lnTo>
                  <a:pt x="1362" y="1033"/>
                </a:lnTo>
                <a:lnTo>
                  <a:pt x="1362" y="643"/>
                </a:lnTo>
                <a:lnTo>
                  <a:pt x="1251" y="664"/>
                </a:lnTo>
                <a:lnTo>
                  <a:pt x="1141" y="695"/>
                </a:lnTo>
                <a:lnTo>
                  <a:pt x="1038" y="735"/>
                </a:lnTo>
                <a:lnTo>
                  <a:pt x="938" y="783"/>
                </a:lnTo>
                <a:lnTo>
                  <a:pt x="844" y="841"/>
                </a:lnTo>
                <a:lnTo>
                  <a:pt x="755" y="906"/>
                </a:lnTo>
                <a:lnTo>
                  <a:pt x="673" y="977"/>
                </a:lnTo>
                <a:lnTo>
                  <a:pt x="598" y="1058"/>
                </a:lnTo>
                <a:lnTo>
                  <a:pt x="529" y="1142"/>
                </a:lnTo>
                <a:lnTo>
                  <a:pt x="467" y="1234"/>
                </a:lnTo>
                <a:lnTo>
                  <a:pt x="413" y="1330"/>
                </a:lnTo>
                <a:lnTo>
                  <a:pt x="369" y="1432"/>
                </a:lnTo>
                <a:lnTo>
                  <a:pt x="335" y="1539"/>
                </a:lnTo>
                <a:lnTo>
                  <a:pt x="308" y="1649"/>
                </a:lnTo>
                <a:lnTo>
                  <a:pt x="292" y="1762"/>
                </a:lnTo>
                <a:lnTo>
                  <a:pt x="287" y="1879"/>
                </a:lnTo>
                <a:lnTo>
                  <a:pt x="0" y="1879"/>
                </a:lnTo>
                <a:lnTo>
                  <a:pt x="6" y="1743"/>
                </a:lnTo>
                <a:lnTo>
                  <a:pt x="23" y="1608"/>
                </a:lnTo>
                <a:lnTo>
                  <a:pt x="52" y="1478"/>
                </a:lnTo>
                <a:lnTo>
                  <a:pt x="93" y="1351"/>
                </a:lnTo>
                <a:lnTo>
                  <a:pt x="144" y="1230"/>
                </a:lnTo>
                <a:lnTo>
                  <a:pt x="204" y="1115"/>
                </a:lnTo>
                <a:lnTo>
                  <a:pt x="273" y="1006"/>
                </a:lnTo>
                <a:lnTo>
                  <a:pt x="352" y="902"/>
                </a:lnTo>
                <a:lnTo>
                  <a:pt x="438" y="806"/>
                </a:lnTo>
                <a:lnTo>
                  <a:pt x="532" y="718"/>
                </a:lnTo>
                <a:lnTo>
                  <a:pt x="634" y="637"/>
                </a:lnTo>
                <a:lnTo>
                  <a:pt x="742" y="566"/>
                </a:lnTo>
                <a:lnTo>
                  <a:pt x="855" y="503"/>
                </a:lnTo>
                <a:lnTo>
                  <a:pt x="976" y="449"/>
                </a:lnTo>
                <a:lnTo>
                  <a:pt x="1101" y="407"/>
                </a:lnTo>
                <a:lnTo>
                  <a:pt x="1230" y="374"/>
                </a:lnTo>
                <a:lnTo>
                  <a:pt x="1362" y="353"/>
                </a:lnTo>
                <a:lnTo>
                  <a:pt x="1362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7" name="Rectangle 26"/>
          <p:cNvSpPr>
            <a:spLocks noChangeAspect="1"/>
          </p:cNvSpPr>
          <p:nvPr/>
        </p:nvSpPr>
        <p:spPr>
          <a:xfrm>
            <a:off x="1143000" y="1371600"/>
            <a:ext cx="3276600" cy="1046885"/>
          </a:xfrm>
          <a:prstGeom prst="rect">
            <a:avLst/>
          </a:prstGeom>
          <a:solidFill>
            <a:srgbClr val="FFCC66"/>
          </a:solidFill>
          <a:ln w="25400" cap="flat" cmpd="sng" algn="ctr">
            <a:noFill/>
            <a:prstDash val="solid"/>
            <a:miter lim="800000"/>
          </a:ln>
          <a:effectLst/>
          <a:scene3d>
            <a:camera prst="perspectiveAbove"/>
            <a:lightRig rig="balanced" dir="t">
              <a:rot lat="0" lon="0" rev="3000000"/>
            </a:lightRig>
          </a:scene3d>
          <a:sp3d prstMaterial="plastic">
            <a:bevelT w="0" h="635000"/>
          </a:sp3d>
        </p:spPr>
        <p:txBody>
          <a:bodyPr rtlCol="0" anchor="ctr">
            <a:flatTx/>
          </a:bodyPr>
          <a:lstStyle/>
          <a:p>
            <a:pPr algn="ctr">
              <a:defRPr/>
            </a:pPr>
            <a:r>
              <a:rPr lang="en-US" kern="0" dirty="0">
                <a:solidFill>
                  <a:srgbClr val="FFFFFF"/>
                </a:solidFill>
                <a:latin typeface="Futura"/>
                <a:cs typeface="Futura"/>
              </a:rPr>
              <a:t>Societal Outcomes </a:t>
            </a:r>
          </a:p>
          <a:p>
            <a:pPr algn="ctr">
              <a:defRPr/>
            </a:pPr>
            <a:r>
              <a:rPr lang="en-US" sz="1800" kern="0" dirty="0">
                <a:solidFill>
                  <a:srgbClr val="FFFFFF"/>
                </a:solidFill>
                <a:latin typeface="Futura"/>
                <a:cs typeface="Futura"/>
              </a:rPr>
              <a:t>of Quality System</a:t>
            </a:r>
          </a:p>
        </p:txBody>
      </p:sp>
      <p:sp>
        <p:nvSpPr>
          <p:cNvPr id="29" name="Rectangle 28"/>
          <p:cNvSpPr>
            <a:spLocks noChangeAspect="1"/>
          </p:cNvSpPr>
          <p:nvPr/>
        </p:nvSpPr>
        <p:spPr>
          <a:xfrm>
            <a:off x="4800600" y="1371600"/>
            <a:ext cx="3276600" cy="1046885"/>
          </a:xfrm>
          <a:prstGeom prst="rect">
            <a:avLst/>
          </a:prstGeom>
          <a:solidFill>
            <a:srgbClr val="C26201"/>
          </a:solidFill>
          <a:ln w="25400" cap="flat" cmpd="sng" algn="ctr">
            <a:noFill/>
            <a:prstDash val="solid"/>
            <a:miter lim="800000"/>
          </a:ln>
          <a:effectLst/>
          <a:scene3d>
            <a:camera prst="perspectiveAbove"/>
            <a:lightRig rig="balanced" dir="t">
              <a:rot lat="0" lon="0" rev="3000000"/>
            </a:lightRig>
          </a:scene3d>
          <a:sp3d prstMaterial="plastic">
            <a:bevelT w="0" h="635000"/>
          </a:sp3d>
        </p:spPr>
        <p:txBody>
          <a:bodyPr rtlCol="0" anchor="ctr">
            <a:flatTx/>
          </a:bodyPr>
          <a:lstStyle/>
          <a:p>
            <a:pPr algn="ctr">
              <a:defRPr/>
            </a:pPr>
            <a:r>
              <a:rPr lang="en-US" kern="0" dirty="0">
                <a:solidFill>
                  <a:srgbClr val="FFFFFF"/>
                </a:solidFill>
                <a:latin typeface="Futura"/>
                <a:cs typeface="Futura"/>
              </a:rPr>
              <a:t>Individual Outcomes </a:t>
            </a:r>
          </a:p>
          <a:p>
            <a:pPr algn="ctr">
              <a:defRPr/>
            </a:pPr>
            <a:r>
              <a:rPr lang="en-US" sz="1800" kern="0" dirty="0">
                <a:solidFill>
                  <a:srgbClr val="FFFFFF"/>
                </a:solidFill>
                <a:latin typeface="Futura"/>
                <a:cs typeface="Futura"/>
              </a:rPr>
              <a:t>of Earning Quality Credentials</a:t>
            </a:r>
          </a:p>
        </p:txBody>
      </p:sp>
      <p:sp>
        <p:nvSpPr>
          <p:cNvPr id="30" name="Freeform 29"/>
          <p:cNvSpPr>
            <a:spLocks/>
          </p:cNvSpPr>
          <p:nvPr/>
        </p:nvSpPr>
        <p:spPr bwMode="auto">
          <a:xfrm flipH="1">
            <a:off x="8229599" y="1550772"/>
            <a:ext cx="609601" cy="1219200"/>
          </a:xfrm>
          <a:custGeom>
            <a:avLst/>
            <a:gdLst>
              <a:gd name="T0" fmla="*/ 1362 w 2244"/>
              <a:gd name="T1" fmla="*/ 0 h 1879"/>
              <a:gd name="T2" fmla="*/ 2244 w 2244"/>
              <a:gd name="T3" fmla="*/ 516 h 1879"/>
              <a:gd name="T4" fmla="*/ 1362 w 2244"/>
              <a:gd name="T5" fmla="*/ 1033 h 1879"/>
              <a:gd name="T6" fmla="*/ 1362 w 2244"/>
              <a:gd name="T7" fmla="*/ 643 h 1879"/>
              <a:gd name="T8" fmla="*/ 1251 w 2244"/>
              <a:gd name="T9" fmla="*/ 664 h 1879"/>
              <a:gd name="T10" fmla="*/ 1141 w 2244"/>
              <a:gd name="T11" fmla="*/ 695 h 1879"/>
              <a:gd name="T12" fmla="*/ 1038 w 2244"/>
              <a:gd name="T13" fmla="*/ 735 h 1879"/>
              <a:gd name="T14" fmla="*/ 938 w 2244"/>
              <a:gd name="T15" fmla="*/ 783 h 1879"/>
              <a:gd name="T16" fmla="*/ 844 w 2244"/>
              <a:gd name="T17" fmla="*/ 841 h 1879"/>
              <a:gd name="T18" fmla="*/ 755 w 2244"/>
              <a:gd name="T19" fmla="*/ 906 h 1879"/>
              <a:gd name="T20" fmla="*/ 673 w 2244"/>
              <a:gd name="T21" fmla="*/ 977 h 1879"/>
              <a:gd name="T22" fmla="*/ 598 w 2244"/>
              <a:gd name="T23" fmla="*/ 1058 h 1879"/>
              <a:gd name="T24" fmla="*/ 529 w 2244"/>
              <a:gd name="T25" fmla="*/ 1142 h 1879"/>
              <a:gd name="T26" fmla="*/ 467 w 2244"/>
              <a:gd name="T27" fmla="*/ 1234 h 1879"/>
              <a:gd name="T28" fmla="*/ 413 w 2244"/>
              <a:gd name="T29" fmla="*/ 1330 h 1879"/>
              <a:gd name="T30" fmla="*/ 369 w 2244"/>
              <a:gd name="T31" fmla="*/ 1432 h 1879"/>
              <a:gd name="T32" fmla="*/ 335 w 2244"/>
              <a:gd name="T33" fmla="*/ 1539 h 1879"/>
              <a:gd name="T34" fmla="*/ 308 w 2244"/>
              <a:gd name="T35" fmla="*/ 1649 h 1879"/>
              <a:gd name="T36" fmla="*/ 292 w 2244"/>
              <a:gd name="T37" fmla="*/ 1762 h 1879"/>
              <a:gd name="T38" fmla="*/ 287 w 2244"/>
              <a:gd name="T39" fmla="*/ 1879 h 1879"/>
              <a:gd name="T40" fmla="*/ 0 w 2244"/>
              <a:gd name="T41" fmla="*/ 1879 h 1879"/>
              <a:gd name="T42" fmla="*/ 6 w 2244"/>
              <a:gd name="T43" fmla="*/ 1743 h 1879"/>
              <a:gd name="T44" fmla="*/ 23 w 2244"/>
              <a:gd name="T45" fmla="*/ 1608 h 1879"/>
              <a:gd name="T46" fmla="*/ 52 w 2244"/>
              <a:gd name="T47" fmla="*/ 1478 h 1879"/>
              <a:gd name="T48" fmla="*/ 93 w 2244"/>
              <a:gd name="T49" fmla="*/ 1351 h 1879"/>
              <a:gd name="T50" fmla="*/ 144 w 2244"/>
              <a:gd name="T51" fmla="*/ 1230 h 1879"/>
              <a:gd name="T52" fmla="*/ 204 w 2244"/>
              <a:gd name="T53" fmla="*/ 1115 h 1879"/>
              <a:gd name="T54" fmla="*/ 273 w 2244"/>
              <a:gd name="T55" fmla="*/ 1006 h 1879"/>
              <a:gd name="T56" fmla="*/ 352 w 2244"/>
              <a:gd name="T57" fmla="*/ 902 h 1879"/>
              <a:gd name="T58" fmla="*/ 438 w 2244"/>
              <a:gd name="T59" fmla="*/ 806 h 1879"/>
              <a:gd name="T60" fmla="*/ 532 w 2244"/>
              <a:gd name="T61" fmla="*/ 718 h 1879"/>
              <a:gd name="T62" fmla="*/ 634 w 2244"/>
              <a:gd name="T63" fmla="*/ 637 h 1879"/>
              <a:gd name="T64" fmla="*/ 742 w 2244"/>
              <a:gd name="T65" fmla="*/ 566 h 1879"/>
              <a:gd name="T66" fmla="*/ 855 w 2244"/>
              <a:gd name="T67" fmla="*/ 503 h 1879"/>
              <a:gd name="T68" fmla="*/ 976 w 2244"/>
              <a:gd name="T69" fmla="*/ 449 h 1879"/>
              <a:gd name="T70" fmla="*/ 1101 w 2244"/>
              <a:gd name="T71" fmla="*/ 407 h 1879"/>
              <a:gd name="T72" fmla="*/ 1230 w 2244"/>
              <a:gd name="T73" fmla="*/ 374 h 1879"/>
              <a:gd name="T74" fmla="*/ 1362 w 2244"/>
              <a:gd name="T75" fmla="*/ 353 h 1879"/>
              <a:gd name="T76" fmla="*/ 1362 w 2244"/>
              <a:gd name="T77" fmla="*/ 0 h 18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244" h="1879">
                <a:moveTo>
                  <a:pt x="1362" y="0"/>
                </a:moveTo>
                <a:lnTo>
                  <a:pt x="2244" y="516"/>
                </a:lnTo>
                <a:lnTo>
                  <a:pt x="1362" y="1033"/>
                </a:lnTo>
                <a:lnTo>
                  <a:pt x="1362" y="643"/>
                </a:lnTo>
                <a:lnTo>
                  <a:pt x="1251" y="664"/>
                </a:lnTo>
                <a:lnTo>
                  <a:pt x="1141" y="695"/>
                </a:lnTo>
                <a:lnTo>
                  <a:pt x="1038" y="735"/>
                </a:lnTo>
                <a:lnTo>
                  <a:pt x="938" y="783"/>
                </a:lnTo>
                <a:lnTo>
                  <a:pt x="844" y="841"/>
                </a:lnTo>
                <a:lnTo>
                  <a:pt x="755" y="906"/>
                </a:lnTo>
                <a:lnTo>
                  <a:pt x="673" y="977"/>
                </a:lnTo>
                <a:lnTo>
                  <a:pt x="598" y="1058"/>
                </a:lnTo>
                <a:lnTo>
                  <a:pt x="529" y="1142"/>
                </a:lnTo>
                <a:lnTo>
                  <a:pt x="467" y="1234"/>
                </a:lnTo>
                <a:lnTo>
                  <a:pt x="413" y="1330"/>
                </a:lnTo>
                <a:lnTo>
                  <a:pt x="369" y="1432"/>
                </a:lnTo>
                <a:lnTo>
                  <a:pt x="335" y="1539"/>
                </a:lnTo>
                <a:lnTo>
                  <a:pt x="308" y="1649"/>
                </a:lnTo>
                <a:lnTo>
                  <a:pt x="292" y="1762"/>
                </a:lnTo>
                <a:lnTo>
                  <a:pt x="287" y="1879"/>
                </a:lnTo>
                <a:lnTo>
                  <a:pt x="0" y="1879"/>
                </a:lnTo>
                <a:lnTo>
                  <a:pt x="6" y="1743"/>
                </a:lnTo>
                <a:lnTo>
                  <a:pt x="23" y="1608"/>
                </a:lnTo>
                <a:lnTo>
                  <a:pt x="52" y="1478"/>
                </a:lnTo>
                <a:lnTo>
                  <a:pt x="93" y="1351"/>
                </a:lnTo>
                <a:lnTo>
                  <a:pt x="144" y="1230"/>
                </a:lnTo>
                <a:lnTo>
                  <a:pt x="204" y="1115"/>
                </a:lnTo>
                <a:lnTo>
                  <a:pt x="273" y="1006"/>
                </a:lnTo>
                <a:lnTo>
                  <a:pt x="352" y="902"/>
                </a:lnTo>
                <a:lnTo>
                  <a:pt x="438" y="806"/>
                </a:lnTo>
                <a:lnTo>
                  <a:pt x="532" y="718"/>
                </a:lnTo>
                <a:lnTo>
                  <a:pt x="634" y="637"/>
                </a:lnTo>
                <a:lnTo>
                  <a:pt x="742" y="566"/>
                </a:lnTo>
                <a:lnTo>
                  <a:pt x="855" y="503"/>
                </a:lnTo>
                <a:lnTo>
                  <a:pt x="976" y="449"/>
                </a:lnTo>
                <a:lnTo>
                  <a:pt x="1101" y="407"/>
                </a:lnTo>
                <a:lnTo>
                  <a:pt x="1230" y="374"/>
                </a:lnTo>
                <a:lnTo>
                  <a:pt x="1362" y="353"/>
                </a:lnTo>
                <a:lnTo>
                  <a:pt x="1362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6387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C22A7A-7ADE-774F-8E7B-2D0FC382E518}"/>
              </a:ext>
            </a:extLst>
          </p:cNvPr>
          <p:cNvSpPr txBox="1"/>
          <p:nvPr/>
        </p:nvSpPr>
        <p:spPr>
          <a:xfrm>
            <a:off x="290555" y="747438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595959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Key Indicators of New Quality Assurance System</a:t>
            </a:r>
          </a:p>
          <a:p>
            <a:endParaRPr lang="en-US" sz="2000" dirty="0">
              <a:solidFill>
                <a:srgbClr val="595959"/>
              </a:solidFill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sp>
        <p:nvSpPr>
          <p:cNvPr id="5" name="Text Box 898"/>
          <p:cNvSpPr txBox="1">
            <a:spLocks/>
          </p:cNvSpPr>
          <p:nvPr/>
        </p:nvSpPr>
        <p:spPr bwMode="auto">
          <a:xfrm>
            <a:off x="138155" y="275573"/>
            <a:ext cx="8915400" cy="76200"/>
          </a:xfrm>
          <a:prstGeom prst="rect">
            <a:avLst/>
          </a:prstGeom>
          <a:solidFill>
            <a:srgbClr val="E58E1A"/>
          </a:solidFill>
          <a:ln>
            <a:noFill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25400" marR="0">
              <a:spcBef>
                <a:spcPts val="20"/>
              </a:spcBef>
              <a:spcAft>
                <a:spcPts val="0"/>
              </a:spcAft>
            </a:pPr>
            <a:r>
              <a:rPr lang="en-US" sz="850">
                <a:effectLst/>
                <a:latin typeface="Times New Roman"/>
                <a:ea typeface="Futura-Medium"/>
                <a:cs typeface="Futura-Medium"/>
              </a:rPr>
              <a:t> </a:t>
            </a:r>
            <a:endParaRPr lang="en-US" sz="1000">
              <a:effectLst/>
              <a:latin typeface="Futura-Medium"/>
              <a:ea typeface="Futura-Medium"/>
            </a:endParaRPr>
          </a:p>
        </p:txBody>
      </p:sp>
      <p:pic>
        <p:nvPicPr>
          <p:cNvPr id="3" name="Picture 2" descr="PP-key-indcators-complete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26"/>
          <a:stretch/>
        </p:blipFill>
        <p:spPr>
          <a:xfrm>
            <a:off x="228600" y="796498"/>
            <a:ext cx="8074437" cy="5401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496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5064</TotalTime>
  <Words>692</Words>
  <Application>Microsoft Office PowerPoint</Application>
  <PresentationFormat>On-screen Show (4:3)</PresentationFormat>
  <Paragraphs>128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Futura</vt:lpstr>
      <vt:lpstr>Futura Medium</vt:lpstr>
      <vt:lpstr>Futura-Medium</vt:lpstr>
      <vt:lpstr>Helvetica Neue</vt:lpstr>
      <vt:lpstr>Times New Roman</vt:lpstr>
      <vt:lpstr>Default</vt:lpstr>
      <vt:lpstr>Defining the Quality of  Non-Degree Credentials</vt:lpstr>
      <vt:lpstr>The Rise of Non-Degree Credentials</vt:lpstr>
      <vt:lpstr>Many Adults Hold NDCs</vt:lpstr>
      <vt:lpstr>Types and Definitions of Non-Degree Credentials</vt:lpstr>
      <vt:lpstr>Credentials Quality Frameworks</vt:lpstr>
      <vt:lpstr>Uses of Conceptual Frameworks for Quality</vt:lpstr>
      <vt:lpstr>Lumina Quality Credential Task Force framework</vt:lpstr>
      <vt:lpstr>PowerPoint Presentation</vt:lpstr>
      <vt:lpstr>PowerPoint Presentation</vt:lpstr>
      <vt:lpstr>Rutgers Non-Degree Credential Quality Framework</vt:lpstr>
      <vt:lpstr>Conceptual Model of Non-Degree Credential Quality</vt:lpstr>
      <vt:lpstr> Implications for Policy and Practice </vt:lpstr>
      <vt:lpstr>Implementing Non-Degree Credential Quality Standards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Clark State Community College TAACCCT EVALUATION  Advanced Manufacturing Career Pathway Training</dc:title>
  <dc:creator>Michelle</dc:creator>
  <cp:lastModifiedBy>Albert, Kyle</cp:lastModifiedBy>
  <cp:revision>176</cp:revision>
  <cp:lastPrinted>2015-07-02T19:55:40Z</cp:lastPrinted>
  <dcterms:modified xsi:type="dcterms:W3CDTF">2019-11-05T22:50:33Z</dcterms:modified>
</cp:coreProperties>
</file>